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libri (MS)" charset="1" panose="020F0502020204030204"/>
      <p:regular r:id="rId18"/>
    </p:embeddedFont>
    <p:embeddedFont>
      <p:font typeface="Calibri (MS) Bold" charset="1" panose="020F0702030404030204"/>
      <p:regular r:id="rId19"/>
    </p:embeddedFont>
    <p:embeddedFont>
      <p:font typeface="Calibri (MS) Italics" charset="1" panose="020F05020202040A0204"/>
      <p:regular r:id="rId20"/>
    </p:embeddedFont>
    <p:embeddedFont>
      <p:font typeface="Calibri (MS) Bold Italics" charset="1" panose="020F07020304040A0204"/>
      <p:regular r:id="rId21"/>
    </p:embeddedFont>
    <p:embeddedFont>
      <p:font typeface="Calibri (MS) Light" charset="1" panose="020F0302020204030204"/>
      <p:regular r:id="rId22"/>
    </p:embeddedFont>
    <p:embeddedFont>
      <p:font typeface="Calibri (MS) Light Italics" charset="1" panose="020F03020202040302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13707"/>
            <a:ext cx="16230600" cy="9459586"/>
            <a:chOff x="0" y="0"/>
            <a:chExt cx="4274726" cy="2491413"/>
          </a:xfrm>
        </p:grpSpPr>
        <p:sp>
          <p:nvSpPr>
            <p:cNvPr name="Freeform 3" id="3"/>
            <p:cNvSpPr/>
            <p:nvPr/>
          </p:nvSpPr>
          <p:spPr>
            <a:xfrm flipH="false" flipV="false" rot="0">
              <a:off x="0" y="0"/>
              <a:ext cx="4274726" cy="2491413"/>
            </a:xfrm>
            <a:custGeom>
              <a:avLst/>
              <a:gdLst/>
              <a:ahLst/>
              <a:cxnLst/>
              <a:rect r="r" b="b" t="t" l="l"/>
              <a:pathLst>
                <a:path h="2491413" w="4274726">
                  <a:moveTo>
                    <a:pt x="22896" y="0"/>
                  </a:moveTo>
                  <a:lnTo>
                    <a:pt x="4251830" y="0"/>
                  </a:lnTo>
                  <a:cubicBezTo>
                    <a:pt x="4264475" y="0"/>
                    <a:pt x="4274726" y="10251"/>
                    <a:pt x="4274726" y="22896"/>
                  </a:cubicBezTo>
                  <a:lnTo>
                    <a:pt x="4274726" y="2468518"/>
                  </a:lnTo>
                  <a:cubicBezTo>
                    <a:pt x="4274726" y="2474590"/>
                    <a:pt x="4272314" y="2480414"/>
                    <a:pt x="4268020" y="2484707"/>
                  </a:cubicBezTo>
                  <a:cubicBezTo>
                    <a:pt x="4263726" y="2489001"/>
                    <a:pt x="4257903" y="2491413"/>
                    <a:pt x="4251830" y="2491413"/>
                  </a:cubicBezTo>
                  <a:lnTo>
                    <a:pt x="22896" y="2491413"/>
                  </a:lnTo>
                  <a:cubicBezTo>
                    <a:pt x="16823" y="2491413"/>
                    <a:pt x="11000" y="2489001"/>
                    <a:pt x="6706" y="2484707"/>
                  </a:cubicBezTo>
                  <a:cubicBezTo>
                    <a:pt x="2412" y="2480414"/>
                    <a:pt x="0" y="2474590"/>
                    <a:pt x="0" y="2468518"/>
                  </a:cubicBezTo>
                  <a:lnTo>
                    <a:pt x="0" y="22896"/>
                  </a:lnTo>
                  <a:cubicBezTo>
                    <a:pt x="0" y="16823"/>
                    <a:pt x="2412" y="11000"/>
                    <a:pt x="6706" y="6706"/>
                  </a:cubicBezTo>
                  <a:cubicBezTo>
                    <a:pt x="11000" y="2412"/>
                    <a:pt x="16823" y="0"/>
                    <a:pt x="22896" y="0"/>
                  </a:cubicBezTo>
                  <a:close/>
                </a:path>
              </a:pathLst>
            </a:custGeom>
            <a:solidFill>
              <a:srgbClr val="8CA9AD"/>
            </a:solidFill>
          </p:spPr>
        </p:sp>
        <p:sp>
          <p:nvSpPr>
            <p:cNvPr name="TextBox 4" id="4"/>
            <p:cNvSpPr txBox="true"/>
            <p:nvPr/>
          </p:nvSpPr>
          <p:spPr>
            <a:xfrm>
              <a:off x="0" y="-38100"/>
              <a:ext cx="4274726" cy="252951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981200" y="-94024"/>
            <a:ext cx="4102978" cy="2245448"/>
          </a:xfrm>
          <a:custGeom>
            <a:avLst/>
            <a:gdLst/>
            <a:ahLst/>
            <a:cxnLst/>
            <a:rect r="r" b="b" t="t" l="l"/>
            <a:pathLst>
              <a:path h="2245448" w="410297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045906" y="3721551"/>
            <a:ext cx="14196188" cy="1330324"/>
          </a:xfrm>
          <a:prstGeom prst="rect">
            <a:avLst/>
          </a:prstGeom>
        </p:spPr>
        <p:txBody>
          <a:bodyPr anchor="t" rtlCol="false" tIns="0" lIns="0" bIns="0" rIns="0">
            <a:spAutoFit/>
          </a:bodyPr>
          <a:lstStyle/>
          <a:p>
            <a:pPr>
              <a:lnSpc>
                <a:spcPts val="9999"/>
              </a:lnSpc>
            </a:pPr>
            <a:r>
              <a:rPr lang="en-US" sz="9999">
                <a:solidFill>
                  <a:srgbClr val="FFFFFF"/>
                </a:solidFill>
                <a:latin typeface="DM Sans Bold"/>
              </a:rPr>
              <a:t>Credit Card Clustering</a:t>
            </a:r>
          </a:p>
        </p:txBody>
      </p:sp>
      <p:sp>
        <p:nvSpPr>
          <p:cNvPr name="TextBox 7" id="7"/>
          <p:cNvSpPr txBox="true"/>
          <p:nvPr/>
        </p:nvSpPr>
        <p:spPr>
          <a:xfrm rot="0">
            <a:off x="5863629" y="1810111"/>
            <a:ext cx="6560742" cy="720725"/>
          </a:xfrm>
          <a:prstGeom prst="rect">
            <a:avLst/>
          </a:prstGeom>
        </p:spPr>
        <p:txBody>
          <a:bodyPr anchor="t" rtlCol="false" tIns="0" lIns="0" bIns="0" rIns="0">
            <a:spAutoFit/>
          </a:bodyPr>
          <a:lstStyle/>
          <a:p>
            <a:pPr algn="ctr">
              <a:lnSpc>
                <a:spcPts val="5500"/>
              </a:lnSpc>
            </a:pPr>
            <a:r>
              <a:rPr lang="en-US" sz="5000">
                <a:solidFill>
                  <a:srgbClr val="FFFFFF"/>
                </a:solidFill>
                <a:latin typeface="DM Sans"/>
              </a:rPr>
              <a:t>Môn học: Dữ liệu lớn</a:t>
            </a:r>
          </a:p>
        </p:txBody>
      </p:sp>
      <p:sp>
        <p:nvSpPr>
          <p:cNvPr name="Freeform 8" id="8"/>
          <p:cNvSpPr/>
          <p:nvPr/>
        </p:nvSpPr>
        <p:spPr>
          <a:xfrm flipH="false" flipV="false" rot="0">
            <a:off x="1981200" y="6267450"/>
            <a:ext cx="2880360" cy="4114800"/>
          </a:xfrm>
          <a:custGeom>
            <a:avLst/>
            <a:gdLst/>
            <a:ahLst/>
            <a:cxnLst/>
            <a:rect r="r" b="b" t="t" l="l"/>
            <a:pathLst>
              <a:path h="4114800" w="2880360">
                <a:moveTo>
                  <a:pt x="0" y="0"/>
                </a:moveTo>
                <a:lnTo>
                  <a:pt x="2880360" y="0"/>
                </a:lnTo>
                <a:lnTo>
                  <a:pt x="288036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800000">
            <a:off x="1709902" y="7259399"/>
            <a:ext cx="3422956" cy="2613894"/>
          </a:xfrm>
          <a:custGeom>
            <a:avLst/>
            <a:gdLst/>
            <a:ahLst/>
            <a:cxnLst/>
            <a:rect r="r" b="b" t="t" l="l"/>
            <a:pathLst>
              <a:path h="2613894" w="3422956">
                <a:moveTo>
                  <a:pt x="0" y="0"/>
                </a:moveTo>
                <a:lnTo>
                  <a:pt x="3422956" y="0"/>
                </a:lnTo>
                <a:lnTo>
                  <a:pt x="3422956" y="2613894"/>
                </a:lnTo>
                <a:lnTo>
                  <a:pt x="0" y="26138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4522804" y="5284376"/>
            <a:ext cx="8456555" cy="702949"/>
          </a:xfrm>
          <a:prstGeom prst="rect">
            <a:avLst/>
          </a:prstGeom>
        </p:spPr>
        <p:txBody>
          <a:bodyPr anchor="t" rtlCol="false" tIns="0" lIns="0" bIns="0" rIns="0">
            <a:spAutoFit/>
          </a:bodyPr>
          <a:lstStyle/>
          <a:p>
            <a:pPr algn="ctr">
              <a:lnSpc>
                <a:spcPts val="4785"/>
              </a:lnSpc>
            </a:pPr>
            <a:r>
              <a:rPr lang="en-US" sz="4350">
                <a:solidFill>
                  <a:srgbClr val="FFFFFF"/>
                </a:solidFill>
                <a:latin typeface="Calibri (MS)"/>
              </a:rPr>
              <a:t>GVHD: Th.S Nguyễn Hồ Duy Tri</a:t>
            </a:r>
          </a:p>
        </p:txBody>
      </p:sp>
      <p:sp>
        <p:nvSpPr>
          <p:cNvPr name="TextBox 11" id="11"/>
          <p:cNvSpPr txBox="true"/>
          <p:nvPr/>
        </p:nvSpPr>
        <p:spPr>
          <a:xfrm rot="0">
            <a:off x="4522804" y="6476879"/>
            <a:ext cx="8456555" cy="2503174"/>
          </a:xfrm>
          <a:prstGeom prst="rect">
            <a:avLst/>
          </a:prstGeom>
        </p:spPr>
        <p:txBody>
          <a:bodyPr anchor="t" rtlCol="false" tIns="0" lIns="0" bIns="0" rIns="0">
            <a:spAutoFit/>
          </a:bodyPr>
          <a:lstStyle/>
          <a:p>
            <a:pPr algn="ctr">
              <a:lnSpc>
                <a:spcPts val="4785"/>
              </a:lnSpc>
            </a:pPr>
            <a:r>
              <a:rPr lang="en-US" sz="4350">
                <a:solidFill>
                  <a:srgbClr val="FFFFFF"/>
                </a:solidFill>
                <a:latin typeface="Calibri (MS)"/>
              </a:rPr>
              <a:t>Nhóm 6:</a:t>
            </a:r>
          </a:p>
          <a:p>
            <a:pPr algn="ctr">
              <a:lnSpc>
                <a:spcPts val="4785"/>
              </a:lnSpc>
            </a:pPr>
            <a:r>
              <a:rPr lang="en-US" sz="4350">
                <a:solidFill>
                  <a:srgbClr val="FFFFFF"/>
                </a:solidFill>
                <a:latin typeface="Calibri (MS)"/>
              </a:rPr>
              <a:t>Đinh Hoàng Trí - 20522046</a:t>
            </a:r>
          </a:p>
          <a:p>
            <a:pPr algn="ctr">
              <a:lnSpc>
                <a:spcPts val="4785"/>
              </a:lnSpc>
            </a:pPr>
            <a:r>
              <a:rPr lang="en-US" sz="4350">
                <a:solidFill>
                  <a:srgbClr val="FFFFFF"/>
                </a:solidFill>
                <a:latin typeface="Calibri (MS)"/>
              </a:rPr>
              <a:t>Lê Quang Nhật - 20521705</a:t>
            </a:r>
          </a:p>
          <a:p>
            <a:pPr algn="ctr">
              <a:lnSpc>
                <a:spcPts val="4785"/>
              </a:lnSpc>
            </a:pPr>
            <a:r>
              <a:rPr lang="en-US" sz="4350">
                <a:solidFill>
                  <a:srgbClr val="FFFFFF"/>
                </a:solidFill>
                <a:latin typeface="Calibri (MS)"/>
              </a:rPr>
              <a:t>Huỳnh Quốc Nguyên - 20521671</a:t>
            </a:r>
          </a:p>
        </p:txBody>
      </p:sp>
      <p:sp>
        <p:nvSpPr>
          <p:cNvPr name="TextBox 12" id="12"/>
          <p:cNvSpPr txBox="true"/>
          <p:nvPr/>
        </p:nvSpPr>
        <p:spPr>
          <a:xfrm rot="0">
            <a:off x="10698558" y="508361"/>
            <a:ext cx="6560742" cy="574675"/>
          </a:xfrm>
          <a:prstGeom prst="rect">
            <a:avLst/>
          </a:prstGeom>
        </p:spPr>
        <p:txBody>
          <a:bodyPr anchor="t" rtlCol="false" tIns="0" lIns="0" bIns="0" rIns="0">
            <a:spAutoFit/>
          </a:bodyPr>
          <a:lstStyle/>
          <a:p>
            <a:pPr algn="ctr">
              <a:lnSpc>
                <a:spcPts val="4400"/>
              </a:lnSpc>
            </a:pPr>
            <a:r>
              <a:rPr lang="en-US" sz="4000">
                <a:solidFill>
                  <a:srgbClr val="FFFFFF"/>
                </a:solidFill>
                <a:latin typeface="DM Sans"/>
              </a:rPr>
              <a:t>IS405.O11.HTCL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56322" y="8041552"/>
            <a:ext cx="4102978" cy="2245448"/>
          </a:xfrm>
          <a:custGeom>
            <a:avLst/>
            <a:gdLst/>
            <a:ahLst/>
            <a:cxnLst/>
            <a:rect r="r" b="b" t="t" l="l"/>
            <a:pathLst>
              <a:path h="2245448" w="410297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60719"/>
            <a:ext cx="4102978" cy="3133183"/>
          </a:xfrm>
          <a:custGeom>
            <a:avLst/>
            <a:gdLst/>
            <a:ahLst/>
            <a:cxnLst/>
            <a:rect r="r" b="b" t="t" l="l"/>
            <a:pathLst>
              <a:path h="3133183" w="4102978">
                <a:moveTo>
                  <a:pt x="0" y="0"/>
                </a:moveTo>
                <a:lnTo>
                  <a:pt x="4102978" y="0"/>
                </a:lnTo>
                <a:lnTo>
                  <a:pt x="4102978" y="3133184"/>
                </a:lnTo>
                <a:lnTo>
                  <a:pt x="0" y="3133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306657" y="2341544"/>
            <a:ext cx="12112218" cy="6916756"/>
          </a:xfrm>
          <a:custGeom>
            <a:avLst/>
            <a:gdLst/>
            <a:ahLst/>
            <a:cxnLst/>
            <a:rect r="r" b="b" t="t" l="l"/>
            <a:pathLst>
              <a:path h="6916756" w="12112218">
                <a:moveTo>
                  <a:pt x="0" y="0"/>
                </a:moveTo>
                <a:lnTo>
                  <a:pt x="12112218" y="0"/>
                </a:lnTo>
                <a:lnTo>
                  <a:pt x="12112218" y="6916756"/>
                </a:lnTo>
                <a:lnTo>
                  <a:pt x="0" y="6916756"/>
                </a:lnTo>
                <a:lnTo>
                  <a:pt x="0" y="0"/>
                </a:lnTo>
                <a:close/>
              </a:path>
            </a:pathLst>
          </a:custGeom>
          <a:blipFill>
            <a:blip r:embed="rId6"/>
            <a:stretch>
              <a:fillRect l="0" t="0" r="0" b="0"/>
            </a:stretch>
          </a:blipFill>
        </p:spPr>
      </p:sp>
      <p:sp>
        <p:nvSpPr>
          <p:cNvPr name="TextBox 5" id="5"/>
          <p:cNvSpPr txBox="true"/>
          <p:nvPr/>
        </p:nvSpPr>
        <p:spPr>
          <a:xfrm rot="0">
            <a:off x="5414499" y="962025"/>
            <a:ext cx="7896534" cy="981080"/>
          </a:xfrm>
          <a:prstGeom prst="rect">
            <a:avLst/>
          </a:prstGeom>
        </p:spPr>
        <p:txBody>
          <a:bodyPr anchor="t" rtlCol="false" tIns="0" lIns="0" bIns="0" rIns="0">
            <a:spAutoFit/>
          </a:bodyPr>
          <a:lstStyle/>
          <a:p>
            <a:pPr algn="ctr">
              <a:lnSpc>
                <a:spcPts val="6600"/>
              </a:lnSpc>
            </a:pPr>
            <a:r>
              <a:rPr lang="en-US" sz="6000">
                <a:solidFill>
                  <a:srgbClr val="8CA9AD"/>
                </a:solidFill>
                <a:latin typeface="Calibri (MS) Bold"/>
              </a:rPr>
              <a:t>CÁC CHỈ SỐ CƠ BẢN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17556" y="9164276"/>
            <a:ext cx="4102978" cy="2245448"/>
          </a:xfrm>
          <a:custGeom>
            <a:avLst/>
            <a:gdLst/>
            <a:ahLst/>
            <a:cxnLst/>
            <a:rect r="r" b="b" t="t" l="l"/>
            <a:pathLst>
              <a:path h="2245448" w="410297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09759" y="803394"/>
            <a:ext cx="11668483" cy="8680213"/>
          </a:xfrm>
          <a:custGeom>
            <a:avLst/>
            <a:gdLst/>
            <a:ahLst/>
            <a:cxnLst/>
            <a:rect r="r" b="b" t="t" l="l"/>
            <a:pathLst>
              <a:path h="8680213" w="11668483">
                <a:moveTo>
                  <a:pt x="0" y="0"/>
                </a:moveTo>
                <a:lnTo>
                  <a:pt x="11668482" y="0"/>
                </a:lnTo>
                <a:lnTo>
                  <a:pt x="11668482" y="8680212"/>
                </a:lnTo>
                <a:lnTo>
                  <a:pt x="0" y="8680212"/>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37341" y="553478"/>
            <a:ext cx="17069227" cy="9431631"/>
            <a:chOff x="0" y="0"/>
            <a:chExt cx="4495599" cy="2484051"/>
          </a:xfrm>
        </p:grpSpPr>
        <p:sp>
          <p:nvSpPr>
            <p:cNvPr name="Freeform 3" id="3"/>
            <p:cNvSpPr/>
            <p:nvPr/>
          </p:nvSpPr>
          <p:spPr>
            <a:xfrm flipH="false" flipV="false" rot="0">
              <a:off x="0" y="0"/>
              <a:ext cx="4495599" cy="2484051"/>
            </a:xfrm>
            <a:custGeom>
              <a:avLst/>
              <a:gdLst/>
              <a:ahLst/>
              <a:cxnLst/>
              <a:rect r="r" b="b" t="t" l="l"/>
              <a:pathLst>
                <a:path h="2484051" w="4495599">
                  <a:moveTo>
                    <a:pt x="21771" y="0"/>
                  </a:moveTo>
                  <a:lnTo>
                    <a:pt x="4473828" y="0"/>
                  </a:lnTo>
                  <a:cubicBezTo>
                    <a:pt x="4479602" y="0"/>
                    <a:pt x="4485139" y="2294"/>
                    <a:pt x="4489222" y="6377"/>
                  </a:cubicBezTo>
                  <a:cubicBezTo>
                    <a:pt x="4493305" y="10459"/>
                    <a:pt x="4495599" y="15997"/>
                    <a:pt x="4495599" y="21771"/>
                  </a:cubicBezTo>
                  <a:lnTo>
                    <a:pt x="4495599" y="2462280"/>
                  </a:lnTo>
                  <a:cubicBezTo>
                    <a:pt x="4495599" y="2468054"/>
                    <a:pt x="4493305" y="2473592"/>
                    <a:pt x="4489222" y="2477675"/>
                  </a:cubicBezTo>
                  <a:cubicBezTo>
                    <a:pt x="4485139" y="2481757"/>
                    <a:pt x="4479602" y="2484051"/>
                    <a:pt x="4473828" y="2484051"/>
                  </a:cubicBezTo>
                  <a:lnTo>
                    <a:pt x="21771" y="2484051"/>
                  </a:lnTo>
                  <a:cubicBezTo>
                    <a:pt x="15997" y="2484051"/>
                    <a:pt x="10459" y="2481757"/>
                    <a:pt x="6377" y="2477675"/>
                  </a:cubicBezTo>
                  <a:cubicBezTo>
                    <a:pt x="2294" y="2473592"/>
                    <a:pt x="0" y="2468054"/>
                    <a:pt x="0" y="2462280"/>
                  </a:cubicBezTo>
                  <a:lnTo>
                    <a:pt x="0" y="21771"/>
                  </a:lnTo>
                  <a:cubicBezTo>
                    <a:pt x="0" y="15997"/>
                    <a:pt x="2294" y="10459"/>
                    <a:pt x="6377" y="6377"/>
                  </a:cubicBezTo>
                  <a:cubicBezTo>
                    <a:pt x="10459" y="2294"/>
                    <a:pt x="15997" y="0"/>
                    <a:pt x="21771" y="0"/>
                  </a:cubicBezTo>
                  <a:close/>
                </a:path>
              </a:pathLst>
            </a:custGeom>
            <a:solidFill>
              <a:srgbClr val="8CA9AD"/>
            </a:solidFill>
          </p:spPr>
        </p:sp>
        <p:sp>
          <p:nvSpPr>
            <p:cNvPr name="TextBox 4" id="4"/>
            <p:cNvSpPr txBox="true"/>
            <p:nvPr/>
          </p:nvSpPr>
          <p:spPr>
            <a:xfrm>
              <a:off x="0" y="-38100"/>
              <a:ext cx="4495599" cy="252215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5400000">
            <a:off x="13482016" y="-2080942"/>
            <a:ext cx="5450085" cy="4161883"/>
          </a:xfrm>
          <a:custGeom>
            <a:avLst/>
            <a:gdLst/>
            <a:ahLst/>
            <a:cxnLst/>
            <a:rect r="r" b="b" t="t" l="l"/>
            <a:pathLst>
              <a:path h="4161883" w="5450085">
                <a:moveTo>
                  <a:pt x="0" y="0"/>
                </a:moveTo>
                <a:lnTo>
                  <a:pt x="5450085" y="0"/>
                </a:lnTo>
                <a:lnTo>
                  <a:pt x="5450085" y="4161884"/>
                </a:lnTo>
                <a:lnTo>
                  <a:pt x="0" y="41618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744879" y="9258300"/>
            <a:ext cx="9489757" cy="10287000"/>
          </a:xfrm>
          <a:custGeom>
            <a:avLst/>
            <a:gdLst/>
            <a:ahLst/>
            <a:cxnLst/>
            <a:rect r="r" b="b" t="t" l="l"/>
            <a:pathLst>
              <a:path h="10287000" w="9489757">
                <a:moveTo>
                  <a:pt x="0" y="0"/>
                </a:moveTo>
                <a:lnTo>
                  <a:pt x="9489758" y="0"/>
                </a:lnTo>
                <a:lnTo>
                  <a:pt x="9489758"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42989" y="2032874"/>
            <a:ext cx="16016311" cy="7462919"/>
          </a:xfrm>
          <a:custGeom>
            <a:avLst/>
            <a:gdLst/>
            <a:ahLst/>
            <a:cxnLst/>
            <a:rect r="r" b="b" t="t" l="l"/>
            <a:pathLst>
              <a:path h="7462919" w="16016311">
                <a:moveTo>
                  <a:pt x="0" y="0"/>
                </a:moveTo>
                <a:lnTo>
                  <a:pt x="16016311" y="0"/>
                </a:lnTo>
                <a:lnTo>
                  <a:pt x="16016311" y="7462919"/>
                </a:lnTo>
                <a:lnTo>
                  <a:pt x="0" y="7462919"/>
                </a:lnTo>
                <a:lnTo>
                  <a:pt x="0" y="0"/>
                </a:lnTo>
                <a:close/>
              </a:path>
            </a:pathLst>
          </a:custGeom>
          <a:blipFill>
            <a:blip r:embed="rId6"/>
            <a:stretch>
              <a:fillRect l="0" t="0" r="0" b="0"/>
            </a:stretch>
          </a:blipFill>
        </p:spPr>
      </p:sp>
      <p:sp>
        <p:nvSpPr>
          <p:cNvPr name="TextBox 8" id="8"/>
          <p:cNvSpPr txBox="true"/>
          <p:nvPr/>
        </p:nvSpPr>
        <p:spPr>
          <a:xfrm rot="0">
            <a:off x="4687816" y="734584"/>
            <a:ext cx="8912367" cy="1125860"/>
          </a:xfrm>
          <a:prstGeom prst="rect">
            <a:avLst/>
          </a:prstGeom>
        </p:spPr>
        <p:txBody>
          <a:bodyPr anchor="t" rtlCol="false" tIns="0" lIns="0" bIns="0" rIns="0">
            <a:spAutoFit/>
          </a:bodyPr>
          <a:lstStyle/>
          <a:p>
            <a:pPr algn="ctr">
              <a:lnSpc>
                <a:spcPts val="7590"/>
              </a:lnSpc>
            </a:pPr>
            <a:r>
              <a:rPr lang="en-US" sz="6900">
                <a:solidFill>
                  <a:srgbClr val="FFFFFF"/>
                </a:solidFill>
                <a:latin typeface="Calibri (MS) Bold"/>
              </a:rPr>
              <a:t>Outliers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1661" y="525524"/>
            <a:ext cx="17376723" cy="9375723"/>
            <a:chOff x="0" y="0"/>
            <a:chExt cx="4576585" cy="2469326"/>
          </a:xfrm>
        </p:grpSpPr>
        <p:sp>
          <p:nvSpPr>
            <p:cNvPr name="Freeform 3" id="3"/>
            <p:cNvSpPr/>
            <p:nvPr/>
          </p:nvSpPr>
          <p:spPr>
            <a:xfrm flipH="false" flipV="false" rot="0">
              <a:off x="0" y="0"/>
              <a:ext cx="4576585" cy="2469326"/>
            </a:xfrm>
            <a:custGeom>
              <a:avLst/>
              <a:gdLst/>
              <a:ahLst/>
              <a:cxnLst/>
              <a:rect r="r" b="b" t="t" l="l"/>
              <a:pathLst>
                <a:path h="2469326" w="4576585">
                  <a:moveTo>
                    <a:pt x="21386" y="0"/>
                  </a:moveTo>
                  <a:lnTo>
                    <a:pt x="4555200" y="0"/>
                  </a:lnTo>
                  <a:cubicBezTo>
                    <a:pt x="4560872" y="0"/>
                    <a:pt x="4566311" y="2253"/>
                    <a:pt x="4570322" y="6264"/>
                  </a:cubicBezTo>
                  <a:cubicBezTo>
                    <a:pt x="4574332" y="10274"/>
                    <a:pt x="4576585" y="15714"/>
                    <a:pt x="4576585" y="21386"/>
                  </a:cubicBezTo>
                  <a:lnTo>
                    <a:pt x="4576585" y="2447941"/>
                  </a:lnTo>
                  <a:cubicBezTo>
                    <a:pt x="4576585" y="2459752"/>
                    <a:pt x="4567011" y="2469326"/>
                    <a:pt x="4555200" y="2469326"/>
                  </a:cubicBezTo>
                  <a:lnTo>
                    <a:pt x="21386" y="2469326"/>
                  </a:lnTo>
                  <a:cubicBezTo>
                    <a:pt x="9575" y="2469326"/>
                    <a:pt x="0" y="2459752"/>
                    <a:pt x="0" y="2447941"/>
                  </a:cubicBezTo>
                  <a:lnTo>
                    <a:pt x="0" y="21386"/>
                  </a:lnTo>
                  <a:cubicBezTo>
                    <a:pt x="0" y="9575"/>
                    <a:pt x="9575" y="0"/>
                    <a:pt x="21386" y="0"/>
                  </a:cubicBezTo>
                  <a:close/>
                </a:path>
              </a:pathLst>
            </a:custGeom>
            <a:solidFill>
              <a:srgbClr val="8CA9AD"/>
            </a:solidFill>
          </p:spPr>
        </p:sp>
        <p:sp>
          <p:nvSpPr>
            <p:cNvPr name="TextBox 4" id="4"/>
            <p:cNvSpPr txBox="true"/>
            <p:nvPr/>
          </p:nvSpPr>
          <p:spPr>
            <a:xfrm>
              <a:off x="0" y="-38100"/>
              <a:ext cx="4576585" cy="250742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5400000">
            <a:off x="13482016" y="-2080942"/>
            <a:ext cx="5450085" cy="4161883"/>
          </a:xfrm>
          <a:custGeom>
            <a:avLst/>
            <a:gdLst/>
            <a:ahLst/>
            <a:cxnLst/>
            <a:rect r="r" b="b" t="t" l="l"/>
            <a:pathLst>
              <a:path h="4161883" w="5450085">
                <a:moveTo>
                  <a:pt x="0" y="0"/>
                </a:moveTo>
                <a:lnTo>
                  <a:pt x="5450085" y="0"/>
                </a:lnTo>
                <a:lnTo>
                  <a:pt x="5450085" y="4161884"/>
                </a:lnTo>
                <a:lnTo>
                  <a:pt x="0" y="41618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744879" y="9258300"/>
            <a:ext cx="9489757" cy="10287000"/>
          </a:xfrm>
          <a:custGeom>
            <a:avLst/>
            <a:gdLst/>
            <a:ahLst/>
            <a:cxnLst/>
            <a:rect r="r" b="b" t="t" l="l"/>
            <a:pathLst>
              <a:path h="10287000" w="9489757">
                <a:moveTo>
                  <a:pt x="0" y="0"/>
                </a:moveTo>
                <a:lnTo>
                  <a:pt x="9489758" y="0"/>
                </a:lnTo>
                <a:lnTo>
                  <a:pt x="9489758"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290443" y="1749185"/>
            <a:ext cx="7679160" cy="8152062"/>
          </a:xfrm>
          <a:custGeom>
            <a:avLst/>
            <a:gdLst/>
            <a:ahLst/>
            <a:cxnLst/>
            <a:rect r="r" b="b" t="t" l="l"/>
            <a:pathLst>
              <a:path h="8152062" w="7679160">
                <a:moveTo>
                  <a:pt x="0" y="0"/>
                </a:moveTo>
                <a:lnTo>
                  <a:pt x="7679160" y="0"/>
                </a:lnTo>
                <a:lnTo>
                  <a:pt x="7679160" y="8152062"/>
                </a:lnTo>
                <a:lnTo>
                  <a:pt x="0" y="8152062"/>
                </a:lnTo>
                <a:lnTo>
                  <a:pt x="0" y="0"/>
                </a:lnTo>
                <a:close/>
              </a:path>
            </a:pathLst>
          </a:custGeom>
          <a:blipFill>
            <a:blip r:embed="rId6"/>
            <a:stretch>
              <a:fillRect l="-1106" t="0" r="-1106" b="0"/>
            </a:stretch>
          </a:blipFill>
        </p:spPr>
      </p:sp>
      <p:sp>
        <p:nvSpPr>
          <p:cNvPr name="TextBox 8" id="8"/>
          <p:cNvSpPr txBox="true"/>
          <p:nvPr/>
        </p:nvSpPr>
        <p:spPr>
          <a:xfrm rot="0">
            <a:off x="4687816" y="629402"/>
            <a:ext cx="8912367" cy="1125860"/>
          </a:xfrm>
          <a:prstGeom prst="rect">
            <a:avLst/>
          </a:prstGeom>
        </p:spPr>
        <p:txBody>
          <a:bodyPr anchor="t" rtlCol="false" tIns="0" lIns="0" bIns="0" rIns="0">
            <a:spAutoFit/>
          </a:bodyPr>
          <a:lstStyle/>
          <a:p>
            <a:pPr algn="ctr">
              <a:lnSpc>
                <a:spcPts val="7590"/>
              </a:lnSpc>
            </a:pPr>
            <a:r>
              <a:rPr lang="en-US" sz="6900">
                <a:solidFill>
                  <a:srgbClr val="FFFFFF"/>
                </a:solidFill>
                <a:latin typeface="Calibri (MS) Bold"/>
              </a:rPr>
              <a:t>Trending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1661" y="497570"/>
            <a:ext cx="17348769" cy="9375723"/>
            <a:chOff x="0" y="0"/>
            <a:chExt cx="4569223" cy="2469326"/>
          </a:xfrm>
        </p:grpSpPr>
        <p:sp>
          <p:nvSpPr>
            <p:cNvPr name="Freeform 3" id="3"/>
            <p:cNvSpPr/>
            <p:nvPr/>
          </p:nvSpPr>
          <p:spPr>
            <a:xfrm flipH="false" flipV="false" rot="0">
              <a:off x="0" y="0"/>
              <a:ext cx="4569223" cy="2469326"/>
            </a:xfrm>
            <a:custGeom>
              <a:avLst/>
              <a:gdLst/>
              <a:ahLst/>
              <a:cxnLst/>
              <a:rect r="r" b="b" t="t" l="l"/>
              <a:pathLst>
                <a:path h="2469326" w="4569223">
                  <a:moveTo>
                    <a:pt x="21420" y="0"/>
                  </a:moveTo>
                  <a:lnTo>
                    <a:pt x="4547803" y="0"/>
                  </a:lnTo>
                  <a:cubicBezTo>
                    <a:pt x="4553484" y="0"/>
                    <a:pt x="4558932" y="2257"/>
                    <a:pt x="4562949" y="6274"/>
                  </a:cubicBezTo>
                  <a:cubicBezTo>
                    <a:pt x="4566966" y="10291"/>
                    <a:pt x="4569223" y="15739"/>
                    <a:pt x="4569223" y="21420"/>
                  </a:cubicBezTo>
                  <a:lnTo>
                    <a:pt x="4569223" y="2447906"/>
                  </a:lnTo>
                  <a:cubicBezTo>
                    <a:pt x="4569223" y="2453587"/>
                    <a:pt x="4566966" y="2459035"/>
                    <a:pt x="4562949" y="2463052"/>
                  </a:cubicBezTo>
                  <a:cubicBezTo>
                    <a:pt x="4558932" y="2467069"/>
                    <a:pt x="4553484" y="2469326"/>
                    <a:pt x="4547803" y="2469326"/>
                  </a:cubicBezTo>
                  <a:lnTo>
                    <a:pt x="21420" y="2469326"/>
                  </a:lnTo>
                  <a:cubicBezTo>
                    <a:pt x="15739" y="2469326"/>
                    <a:pt x="10291" y="2467069"/>
                    <a:pt x="6274" y="2463052"/>
                  </a:cubicBezTo>
                  <a:cubicBezTo>
                    <a:pt x="2257" y="2459035"/>
                    <a:pt x="0" y="2453587"/>
                    <a:pt x="0" y="2447906"/>
                  </a:cubicBezTo>
                  <a:lnTo>
                    <a:pt x="0" y="21420"/>
                  </a:lnTo>
                  <a:cubicBezTo>
                    <a:pt x="0" y="15739"/>
                    <a:pt x="2257" y="10291"/>
                    <a:pt x="6274" y="6274"/>
                  </a:cubicBezTo>
                  <a:cubicBezTo>
                    <a:pt x="10291" y="2257"/>
                    <a:pt x="15739" y="0"/>
                    <a:pt x="21420" y="0"/>
                  </a:cubicBezTo>
                  <a:close/>
                </a:path>
              </a:pathLst>
            </a:custGeom>
            <a:solidFill>
              <a:srgbClr val="8CA9AD"/>
            </a:solidFill>
          </p:spPr>
        </p:sp>
        <p:sp>
          <p:nvSpPr>
            <p:cNvPr name="TextBox 4" id="4"/>
            <p:cNvSpPr txBox="true"/>
            <p:nvPr/>
          </p:nvSpPr>
          <p:spPr>
            <a:xfrm>
              <a:off x="0" y="-38100"/>
              <a:ext cx="4569223" cy="250742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5400000">
            <a:off x="13482016" y="-2080942"/>
            <a:ext cx="5450085" cy="4161883"/>
          </a:xfrm>
          <a:custGeom>
            <a:avLst/>
            <a:gdLst/>
            <a:ahLst/>
            <a:cxnLst/>
            <a:rect r="r" b="b" t="t" l="l"/>
            <a:pathLst>
              <a:path h="4161883" w="5450085">
                <a:moveTo>
                  <a:pt x="0" y="0"/>
                </a:moveTo>
                <a:lnTo>
                  <a:pt x="5450085" y="0"/>
                </a:lnTo>
                <a:lnTo>
                  <a:pt x="5450085" y="4161884"/>
                </a:lnTo>
                <a:lnTo>
                  <a:pt x="0" y="41618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744879" y="9258300"/>
            <a:ext cx="9489757" cy="10287000"/>
          </a:xfrm>
          <a:custGeom>
            <a:avLst/>
            <a:gdLst/>
            <a:ahLst/>
            <a:cxnLst/>
            <a:rect r="r" b="b" t="t" l="l"/>
            <a:pathLst>
              <a:path h="10287000" w="9489757">
                <a:moveTo>
                  <a:pt x="0" y="0"/>
                </a:moveTo>
                <a:lnTo>
                  <a:pt x="9489758" y="0"/>
                </a:lnTo>
                <a:lnTo>
                  <a:pt x="9489758"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98989" y="3091458"/>
            <a:ext cx="15760311" cy="2438968"/>
          </a:xfrm>
          <a:custGeom>
            <a:avLst/>
            <a:gdLst/>
            <a:ahLst/>
            <a:cxnLst/>
            <a:rect r="r" b="b" t="t" l="l"/>
            <a:pathLst>
              <a:path h="2438968" w="15760311">
                <a:moveTo>
                  <a:pt x="0" y="0"/>
                </a:moveTo>
                <a:lnTo>
                  <a:pt x="15760311" y="0"/>
                </a:lnTo>
                <a:lnTo>
                  <a:pt x="15760311" y="2438968"/>
                </a:lnTo>
                <a:lnTo>
                  <a:pt x="0" y="2438968"/>
                </a:lnTo>
                <a:lnTo>
                  <a:pt x="0" y="0"/>
                </a:lnTo>
                <a:close/>
              </a:path>
            </a:pathLst>
          </a:custGeom>
          <a:blipFill>
            <a:blip r:embed="rId6"/>
            <a:stretch>
              <a:fillRect l="-3906" t="0" r="0" b="0"/>
            </a:stretch>
          </a:blipFill>
        </p:spPr>
      </p:sp>
      <p:sp>
        <p:nvSpPr>
          <p:cNvPr name="Freeform 8" id="8"/>
          <p:cNvSpPr/>
          <p:nvPr/>
        </p:nvSpPr>
        <p:spPr>
          <a:xfrm flipH="false" flipV="false" rot="0">
            <a:off x="1498989" y="6382228"/>
            <a:ext cx="15760311" cy="2280411"/>
          </a:xfrm>
          <a:custGeom>
            <a:avLst/>
            <a:gdLst/>
            <a:ahLst/>
            <a:cxnLst/>
            <a:rect r="r" b="b" t="t" l="l"/>
            <a:pathLst>
              <a:path h="2280411" w="15760311">
                <a:moveTo>
                  <a:pt x="0" y="0"/>
                </a:moveTo>
                <a:lnTo>
                  <a:pt x="15760311" y="0"/>
                </a:lnTo>
                <a:lnTo>
                  <a:pt x="15760311" y="2280411"/>
                </a:lnTo>
                <a:lnTo>
                  <a:pt x="0" y="2280411"/>
                </a:lnTo>
                <a:lnTo>
                  <a:pt x="0" y="0"/>
                </a:lnTo>
                <a:close/>
              </a:path>
            </a:pathLst>
          </a:custGeom>
          <a:blipFill>
            <a:blip r:embed="rId7"/>
            <a:stretch>
              <a:fillRect l="-3306" t="0" r="0" b="0"/>
            </a:stretch>
          </a:blipFill>
        </p:spPr>
      </p:sp>
      <p:sp>
        <p:nvSpPr>
          <p:cNvPr name="TextBox 9" id="9"/>
          <p:cNvSpPr txBox="true"/>
          <p:nvPr/>
        </p:nvSpPr>
        <p:spPr>
          <a:xfrm rot="0">
            <a:off x="4687816" y="1629119"/>
            <a:ext cx="8912367" cy="1125860"/>
          </a:xfrm>
          <a:prstGeom prst="rect">
            <a:avLst/>
          </a:prstGeom>
        </p:spPr>
        <p:txBody>
          <a:bodyPr anchor="t" rtlCol="false" tIns="0" lIns="0" bIns="0" rIns="0">
            <a:spAutoFit/>
          </a:bodyPr>
          <a:lstStyle/>
          <a:p>
            <a:pPr algn="ctr">
              <a:lnSpc>
                <a:spcPts val="7590"/>
              </a:lnSpc>
            </a:pPr>
            <a:r>
              <a:rPr lang="en-US" sz="6900">
                <a:solidFill>
                  <a:srgbClr val="FFFFFF"/>
                </a:solidFill>
                <a:latin typeface="Calibri (MS) Bold"/>
              </a:rPr>
              <a:t>Kiểm tra giá trị Null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5295" y="665295"/>
            <a:ext cx="17153089" cy="9068227"/>
            <a:chOff x="0" y="0"/>
            <a:chExt cx="4517686" cy="2388340"/>
          </a:xfrm>
        </p:grpSpPr>
        <p:sp>
          <p:nvSpPr>
            <p:cNvPr name="Freeform 3" id="3"/>
            <p:cNvSpPr/>
            <p:nvPr/>
          </p:nvSpPr>
          <p:spPr>
            <a:xfrm flipH="false" flipV="false" rot="0">
              <a:off x="0" y="0"/>
              <a:ext cx="4517686" cy="2388339"/>
            </a:xfrm>
            <a:custGeom>
              <a:avLst/>
              <a:gdLst/>
              <a:ahLst/>
              <a:cxnLst/>
              <a:rect r="r" b="b" t="t" l="l"/>
              <a:pathLst>
                <a:path h="2388339" w="4517686">
                  <a:moveTo>
                    <a:pt x="21664" y="0"/>
                  </a:moveTo>
                  <a:lnTo>
                    <a:pt x="4496021" y="0"/>
                  </a:lnTo>
                  <a:cubicBezTo>
                    <a:pt x="4501767" y="0"/>
                    <a:pt x="4507278" y="2282"/>
                    <a:pt x="4511341" y="6345"/>
                  </a:cubicBezTo>
                  <a:cubicBezTo>
                    <a:pt x="4515403" y="10408"/>
                    <a:pt x="4517686" y="15919"/>
                    <a:pt x="4517686" y="21664"/>
                  </a:cubicBezTo>
                  <a:lnTo>
                    <a:pt x="4517686" y="2366675"/>
                  </a:lnTo>
                  <a:cubicBezTo>
                    <a:pt x="4517686" y="2372421"/>
                    <a:pt x="4515403" y="2377931"/>
                    <a:pt x="4511341" y="2381994"/>
                  </a:cubicBezTo>
                  <a:cubicBezTo>
                    <a:pt x="4507278" y="2386057"/>
                    <a:pt x="4501767" y="2388339"/>
                    <a:pt x="4496021" y="2388339"/>
                  </a:cubicBezTo>
                  <a:lnTo>
                    <a:pt x="21664" y="2388339"/>
                  </a:lnTo>
                  <a:cubicBezTo>
                    <a:pt x="9700" y="2388339"/>
                    <a:pt x="0" y="2378640"/>
                    <a:pt x="0" y="2366675"/>
                  </a:cubicBezTo>
                  <a:lnTo>
                    <a:pt x="0" y="21664"/>
                  </a:lnTo>
                  <a:cubicBezTo>
                    <a:pt x="0" y="15919"/>
                    <a:pt x="2282" y="10408"/>
                    <a:pt x="6345" y="6345"/>
                  </a:cubicBezTo>
                  <a:cubicBezTo>
                    <a:pt x="10408" y="2282"/>
                    <a:pt x="15919" y="0"/>
                    <a:pt x="21664" y="0"/>
                  </a:cubicBezTo>
                  <a:close/>
                </a:path>
              </a:pathLst>
            </a:custGeom>
            <a:solidFill>
              <a:srgbClr val="8CA9AD"/>
            </a:solidFill>
          </p:spPr>
        </p:sp>
        <p:sp>
          <p:nvSpPr>
            <p:cNvPr name="TextBox 4" id="4"/>
            <p:cNvSpPr txBox="true"/>
            <p:nvPr/>
          </p:nvSpPr>
          <p:spPr>
            <a:xfrm>
              <a:off x="0" y="-38100"/>
              <a:ext cx="4517686" cy="242644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5400000">
            <a:off x="13482016" y="-2080942"/>
            <a:ext cx="5450085" cy="4161883"/>
          </a:xfrm>
          <a:custGeom>
            <a:avLst/>
            <a:gdLst/>
            <a:ahLst/>
            <a:cxnLst/>
            <a:rect r="r" b="b" t="t" l="l"/>
            <a:pathLst>
              <a:path h="4161883" w="5450085">
                <a:moveTo>
                  <a:pt x="0" y="0"/>
                </a:moveTo>
                <a:lnTo>
                  <a:pt x="5450085" y="0"/>
                </a:lnTo>
                <a:lnTo>
                  <a:pt x="5450085" y="4161884"/>
                </a:lnTo>
                <a:lnTo>
                  <a:pt x="0" y="41618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744879" y="9258300"/>
            <a:ext cx="9489757" cy="10287000"/>
          </a:xfrm>
          <a:custGeom>
            <a:avLst/>
            <a:gdLst/>
            <a:ahLst/>
            <a:cxnLst/>
            <a:rect r="r" b="b" t="t" l="l"/>
            <a:pathLst>
              <a:path h="10287000" w="9489757">
                <a:moveTo>
                  <a:pt x="0" y="0"/>
                </a:moveTo>
                <a:lnTo>
                  <a:pt x="9489758" y="0"/>
                </a:lnTo>
                <a:lnTo>
                  <a:pt x="9489758"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577518" y="2078360"/>
            <a:ext cx="9132964" cy="4566970"/>
          </a:xfrm>
          <a:custGeom>
            <a:avLst/>
            <a:gdLst/>
            <a:ahLst/>
            <a:cxnLst/>
            <a:rect r="r" b="b" t="t" l="l"/>
            <a:pathLst>
              <a:path h="4566970" w="9132964">
                <a:moveTo>
                  <a:pt x="0" y="0"/>
                </a:moveTo>
                <a:lnTo>
                  <a:pt x="9132964" y="0"/>
                </a:lnTo>
                <a:lnTo>
                  <a:pt x="9132964" y="4566970"/>
                </a:lnTo>
                <a:lnTo>
                  <a:pt x="0" y="4566970"/>
                </a:lnTo>
                <a:lnTo>
                  <a:pt x="0" y="0"/>
                </a:lnTo>
                <a:close/>
              </a:path>
            </a:pathLst>
          </a:custGeom>
          <a:blipFill>
            <a:blip r:embed="rId6"/>
            <a:stretch>
              <a:fillRect l="0" t="0" r="0" b="-61800"/>
            </a:stretch>
          </a:blipFill>
        </p:spPr>
      </p:sp>
      <p:sp>
        <p:nvSpPr>
          <p:cNvPr name="Freeform 8" id="8"/>
          <p:cNvSpPr/>
          <p:nvPr/>
        </p:nvSpPr>
        <p:spPr>
          <a:xfrm flipH="false" flipV="false" rot="0">
            <a:off x="2116459" y="7075205"/>
            <a:ext cx="14250762" cy="2183095"/>
          </a:xfrm>
          <a:custGeom>
            <a:avLst/>
            <a:gdLst/>
            <a:ahLst/>
            <a:cxnLst/>
            <a:rect r="r" b="b" t="t" l="l"/>
            <a:pathLst>
              <a:path h="2183095" w="14250762">
                <a:moveTo>
                  <a:pt x="0" y="0"/>
                </a:moveTo>
                <a:lnTo>
                  <a:pt x="14250762" y="0"/>
                </a:lnTo>
                <a:lnTo>
                  <a:pt x="14250762" y="2183095"/>
                </a:lnTo>
                <a:lnTo>
                  <a:pt x="0" y="2183095"/>
                </a:lnTo>
                <a:lnTo>
                  <a:pt x="0" y="0"/>
                </a:lnTo>
                <a:close/>
              </a:path>
            </a:pathLst>
          </a:custGeom>
          <a:blipFill>
            <a:blip r:embed="rId7"/>
            <a:stretch>
              <a:fillRect l="0" t="0" r="0" b="0"/>
            </a:stretch>
          </a:blipFill>
        </p:spPr>
      </p:sp>
      <p:sp>
        <p:nvSpPr>
          <p:cNvPr name="TextBox 9" id="9"/>
          <p:cNvSpPr txBox="true"/>
          <p:nvPr/>
        </p:nvSpPr>
        <p:spPr>
          <a:xfrm rot="0">
            <a:off x="4687816" y="952500"/>
            <a:ext cx="8912367" cy="1125860"/>
          </a:xfrm>
          <a:prstGeom prst="rect">
            <a:avLst/>
          </a:prstGeom>
        </p:spPr>
        <p:txBody>
          <a:bodyPr anchor="t" rtlCol="false" tIns="0" lIns="0" bIns="0" rIns="0">
            <a:spAutoFit/>
          </a:bodyPr>
          <a:lstStyle/>
          <a:p>
            <a:pPr algn="ctr">
              <a:lnSpc>
                <a:spcPts val="7590"/>
              </a:lnSpc>
            </a:pPr>
            <a:r>
              <a:rPr lang="en-US" sz="6900">
                <a:solidFill>
                  <a:srgbClr val="FFFFFF"/>
                </a:solidFill>
                <a:latin typeface="Calibri (MS) Bold"/>
              </a:rPr>
              <a:t>Xử lý giá trị Null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Freeform 5" id="5"/>
          <p:cNvSpPr/>
          <p:nvPr/>
        </p:nvSpPr>
        <p:spPr>
          <a:xfrm flipH="false" flipV="false" rot="5400000">
            <a:off x="13482016" y="-2080942"/>
            <a:ext cx="5450085" cy="4161883"/>
          </a:xfrm>
          <a:custGeom>
            <a:avLst/>
            <a:gdLst/>
            <a:ahLst/>
            <a:cxnLst/>
            <a:rect r="r" b="b" t="t" l="l"/>
            <a:pathLst>
              <a:path h="4161883" w="5450085">
                <a:moveTo>
                  <a:pt x="0" y="0"/>
                </a:moveTo>
                <a:lnTo>
                  <a:pt x="5450085" y="0"/>
                </a:lnTo>
                <a:lnTo>
                  <a:pt x="5450085" y="4161884"/>
                </a:lnTo>
                <a:lnTo>
                  <a:pt x="0" y="41618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687816" y="1629119"/>
            <a:ext cx="8912367" cy="1125860"/>
          </a:xfrm>
          <a:prstGeom prst="rect">
            <a:avLst/>
          </a:prstGeom>
        </p:spPr>
        <p:txBody>
          <a:bodyPr anchor="t" rtlCol="false" tIns="0" lIns="0" bIns="0" rIns="0">
            <a:spAutoFit/>
          </a:bodyPr>
          <a:lstStyle/>
          <a:p>
            <a:pPr algn="ctr">
              <a:lnSpc>
                <a:spcPts val="7590"/>
              </a:lnSpc>
            </a:pPr>
            <a:r>
              <a:rPr lang="en-US" sz="6900">
                <a:solidFill>
                  <a:srgbClr val="FFFFFF"/>
                </a:solidFill>
                <a:latin typeface="Calibri (MS) Bold"/>
              </a:rPr>
              <a:t>Chuẩn hóa dữ liệu</a:t>
            </a:r>
          </a:p>
        </p:txBody>
      </p:sp>
      <p:grpSp>
        <p:nvGrpSpPr>
          <p:cNvPr name="Group 7" id="7"/>
          <p:cNvGrpSpPr/>
          <p:nvPr/>
        </p:nvGrpSpPr>
        <p:grpSpPr>
          <a:xfrm rot="0">
            <a:off x="6707740" y="3291271"/>
            <a:ext cx="4872519" cy="881318"/>
            <a:chOff x="0" y="0"/>
            <a:chExt cx="6496692" cy="1175091"/>
          </a:xfrm>
        </p:grpSpPr>
        <p:grpSp>
          <p:nvGrpSpPr>
            <p:cNvPr name="Group 8" id="8"/>
            <p:cNvGrpSpPr/>
            <p:nvPr/>
          </p:nvGrpSpPr>
          <p:grpSpPr>
            <a:xfrm rot="0">
              <a:off x="0" y="0"/>
              <a:ext cx="6496692" cy="1175091"/>
              <a:chOff x="0" y="0"/>
              <a:chExt cx="1283297" cy="232117"/>
            </a:xfrm>
          </p:grpSpPr>
          <p:sp>
            <p:nvSpPr>
              <p:cNvPr name="Freeform 9" id="9"/>
              <p:cNvSpPr/>
              <p:nvPr/>
            </p:nvSpPr>
            <p:spPr>
              <a:xfrm flipH="false" flipV="false" rot="0">
                <a:off x="0" y="0"/>
                <a:ext cx="1283297" cy="232117"/>
              </a:xfrm>
              <a:custGeom>
                <a:avLst/>
                <a:gdLst/>
                <a:ahLst/>
                <a:cxnLst/>
                <a:rect r="r" b="b" t="t" l="l"/>
                <a:pathLst>
                  <a:path h="232117" w="1283297">
                    <a:moveTo>
                      <a:pt x="81034" y="0"/>
                    </a:moveTo>
                    <a:lnTo>
                      <a:pt x="1202264" y="0"/>
                    </a:lnTo>
                    <a:cubicBezTo>
                      <a:pt x="1247017" y="0"/>
                      <a:pt x="1283297" y="36280"/>
                      <a:pt x="1283297" y="81034"/>
                    </a:cubicBezTo>
                    <a:lnTo>
                      <a:pt x="1283297" y="151083"/>
                    </a:lnTo>
                    <a:cubicBezTo>
                      <a:pt x="1283297" y="195837"/>
                      <a:pt x="1247017" y="232117"/>
                      <a:pt x="1202264" y="232117"/>
                    </a:cubicBezTo>
                    <a:lnTo>
                      <a:pt x="81034" y="232117"/>
                    </a:lnTo>
                    <a:cubicBezTo>
                      <a:pt x="36280" y="232117"/>
                      <a:pt x="0" y="195837"/>
                      <a:pt x="0" y="151083"/>
                    </a:cubicBezTo>
                    <a:lnTo>
                      <a:pt x="0" y="81034"/>
                    </a:lnTo>
                    <a:cubicBezTo>
                      <a:pt x="0" y="36280"/>
                      <a:pt x="36280" y="0"/>
                      <a:pt x="81034" y="0"/>
                    </a:cubicBezTo>
                    <a:close/>
                  </a:path>
                </a:pathLst>
              </a:custGeom>
              <a:solidFill>
                <a:srgbClr val="FFFFFF"/>
              </a:solidFill>
            </p:spPr>
          </p:sp>
          <p:sp>
            <p:nvSpPr>
              <p:cNvPr name="TextBox 10" id="10"/>
              <p:cNvSpPr txBox="true"/>
              <p:nvPr/>
            </p:nvSpPr>
            <p:spPr>
              <a:xfrm>
                <a:off x="0" y="-38100"/>
                <a:ext cx="1283297" cy="270217"/>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332833" y="262633"/>
              <a:ext cx="5831026" cy="678400"/>
            </a:xfrm>
            <a:prstGeom prst="rect">
              <a:avLst/>
            </a:prstGeom>
          </p:spPr>
          <p:txBody>
            <a:bodyPr anchor="t" rtlCol="false" tIns="0" lIns="0" bIns="0" rIns="0">
              <a:spAutoFit/>
            </a:bodyPr>
            <a:lstStyle/>
            <a:p>
              <a:pPr algn="ctr">
                <a:lnSpc>
                  <a:spcPts val="3850"/>
                </a:lnSpc>
              </a:pPr>
              <a:r>
                <a:rPr lang="en-US" sz="3500">
                  <a:solidFill>
                    <a:srgbClr val="8CA9AD"/>
                  </a:solidFill>
                  <a:latin typeface="DM Sans Bold"/>
                </a:rPr>
                <a:t>NORMALIZATION</a:t>
              </a:r>
            </a:p>
          </p:txBody>
        </p:sp>
      </p:grpSp>
      <p:grpSp>
        <p:nvGrpSpPr>
          <p:cNvPr name="Group 12" id="12"/>
          <p:cNvGrpSpPr/>
          <p:nvPr/>
        </p:nvGrpSpPr>
        <p:grpSpPr>
          <a:xfrm rot="0">
            <a:off x="6707740" y="6293589"/>
            <a:ext cx="4872519" cy="881318"/>
            <a:chOff x="0" y="0"/>
            <a:chExt cx="6496692" cy="1175091"/>
          </a:xfrm>
        </p:grpSpPr>
        <p:grpSp>
          <p:nvGrpSpPr>
            <p:cNvPr name="Group 13" id="13"/>
            <p:cNvGrpSpPr/>
            <p:nvPr/>
          </p:nvGrpSpPr>
          <p:grpSpPr>
            <a:xfrm rot="0">
              <a:off x="0" y="0"/>
              <a:ext cx="6496692" cy="1175091"/>
              <a:chOff x="0" y="0"/>
              <a:chExt cx="1283297" cy="232117"/>
            </a:xfrm>
          </p:grpSpPr>
          <p:sp>
            <p:nvSpPr>
              <p:cNvPr name="Freeform 14" id="14"/>
              <p:cNvSpPr/>
              <p:nvPr/>
            </p:nvSpPr>
            <p:spPr>
              <a:xfrm flipH="false" flipV="false" rot="0">
                <a:off x="0" y="0"/>
                <a:ext cx="1283297" cy="232117"/>
              </a:xfrm>
              <a:custGeom>
                <a:avLst/>
                <a:gdLst/>
                <a:ahLst/>
                <a:cxnLst/>
                <a:rect r="r" b="b" t="t" l="l"/>
                <a:pathLst>
                  <a:path h="232117" w="1283297">
                    <a:moveTo>
                      <a:pt x="81034" y="0"/>
                    </a:moveTo>
                    <a:lnTo>
                      <a:pt x="1202264" y="0"/>
                    </a:lnTo>
                    <a:cubicBezTo>
                      <a:pt x="1247017" y="0"/>
                      <a:pt x="1283297" y="36280"/>
                      <a:pt x="1283297" y="81034"/>
                    </a:cubicBezTo>
                    <a:lnTo>
                      <a:pt x="1283297" y="151083"/>
                    </a:lnTo>
                    <a:cubicBezTo>
                      <a:pt x="1283297" y="195837"/>
                      <a:pt x="1247017" y="232117"/>
                      <a:pt x="1202264" y="232117"/>
                    </a:cubicBezTo>
                    <a:lnTo>
                      <a:pt x="81034" y="232117"/>
                    </a:lnTo>
                    <a:cubicBezTo>
                      <a:pt x="36280" y="232117"/>
                      <a:pt x="0" y="195837"/>
                      <a:pt x="0" y="151083"/>
                    </a:cubicBezTo>
                    <a:lnTo>
                      <a:pt x="0" y="81034"/>
                    </a:lnTo>
                    <a:cubicBezTo>
                      <a:pt x="0" y="36280"/>
                      <a:pt x="36280" y="0"/>
                      <a:pt x="81034" y="0"/>
                    </a:cubicBezTo>
                    <a:close/>
                  </a:path>
                </a:pathLst>
              </a:custGeom>
              <a:solidFill>
                <a:srgbClr val="FFFFFF"/>
              </a:solidFill>
            </p:spPr>
          </p:sp>
          <p:sp>
            <p:nvSpPr>
              <p:cNvPr name="TextBox 15" id="15"/>
              <p:cNvSpPr txBox="true"/>
              <p:nvPr/>
            </p:nvSpPr>
            <p:spPr>
              <a:xfrm>
                <a:off x="0" y="-38100"/>
                <a:ext cx="1283297" cy="270217"/>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332833" y="262633"/>
              <a:ext cx="5831026" cy="678400"/>
            </a:xfrm>
            <a:prstGeom prst="rect">
              <a:avLst/>
            </a:prstGeom>
          </p:spPr>
          <p:txBody>
            <a:bodyPr anchor="t" rtlCol="false" tIns="0" lIns="0" bIns="0" rIns="0">
              <a:spAutoFit/>
            </a:bodyPr>
            <a:lstStyle/>
            <a:p>
              <a:pPr algn="ctr">
                <a:lnSpc>
                  <a:spcPts val="3850"/>
                </a:lnSpc>
              </a:pPr>
              <a:r>
                <a:rPr lang="en-US" sz="3500">
                  <a:solidFill>
                    <a:srgbClr val="8CA9AD"/>
                  </a:solidFill>
                  <a:latin typeface="DM Sans Bold"/>
                </a:rPr>
                <a:t>STANDARDIZATION </a:t>
              </a:r>
            </a:p>
          </p:txBody>
        </p:sp>
      </p:grpSp>
      <p:sp>
        <p:nvSpPr>
          <p:cNvPr name="Freeform 17" id="17"/>
          <p:cNvSpPr/>
          <p:nvPr/>
        </p:nvSpPr>
        <p:spPr>
          <a:xfrm flipH="false" flipV="false" rot="0">
            <a:off x="-4744879" y="9258300"/>
            <a:ext cx="9489757" cy="10287000"/>
          </a:xfrm>
          <a:custGeom>
            <a:avLst/>
            <a:gdLst/>
            <a:ahLst/>
            <a:cxnLst/>
            <a:rect r="r" b="b" t="t" l="l"/>
            <a:pathLst>
              <a:path h="10287000" w="9489757">
                <a:moveTo>
                  <a:pt x="0" y="0"/>
                </a:moveTo>
                <a:lnTo>
                  <a:pt x="9489758" y="0"/>
                </a:lnTo>
                <a:lnTo>
                  <a:pt x="9489758"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4100207" y="4525727"/>
            <a:ext cx="9808045" cy="568331"/>
          </a:xfrm>
          <a:prstGeom prst="rect">
            <a:avLst/>
          </a:prstGeom>
        </p:spPr>
        <p:txBody>
          <a:bodyPr anchor="t" rtlCol="false" tIns="0" lIns="0" bIns="0" rIns="0">
            <a:spAutoFit/>
          </a:bodyPr>
          <a:lstStyle/>
          <a:p>
            <a:pPr algn="ctr">
              <a:lnSpc>
                <a:spcPts val="3850"/>
              </a:lnSpc>
            </a:pPr>
            <a:r>
              <a:rPr lang="en-US" sz="3500">
                <a:solidFill>
                  <a:srgbClr val="FFFFFF"/>
                </a:solidFill>
                <a:latin typeface="Calibri (MS)"/>
              </a:rPr>
              <a:t>Dữ liệu chuẩn hóa = (Dữ liệu gốc – min) / (max – min)</a:t>
            </a:r>
          </a:p>
        </p:txBody>
      </p:sp>
      <p:sp>
        <p:nvSpPr>
          <p:cNvPr name="TextBox 19" id="19"/>
          <p:cNvSpPr txBox="true"/>
          <p:nvPr/>
        </p:nvSpPr>
        <p:spPr>
          <a:xfrm rot="0">
            <a:off x="3320373" y="7527333"/>
            <a:ext cx="11367713" cy="568331"/>
          </a:xfrm>
          <a:prstGeom prst="rect">
            <a:avLst/>
          </a:prstGeom>
        </p:spPr>
        <p:txBody>
          <a:bodyPr anchor="t" rtlCol="false" tIns="0" lIns="0" bIns="0" rIns="0">
            <a:spAutoFit/>
          </a:bodyPr>
          <a:lstStyle/>
          <a:p>
            <a:pPr algn="ctr">
              <a:lnSpc>
                <a:spcPts val="3850"/>
              </a:lnSpc>
            </a:pPr>
            <a:r>
              <a:rPr lang="en-US" sz="3500">
                <a:solidFill>
                  <a:srgbClr val="FFFFFF"/>
                </a:solidFill>
                <a:latin typeface="Calibri (MS)"/>
              </a:rPr>
              <a:t>Dữ liệu chuẩn hóa = (Dữ liệu gốc – mean) / standard_deviation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7799" y="525524"/>
            <a:ext cx="17460586" cy="9319815"/>
            <a:chOff x="0" y="0"/>
            <a:chExt cx="4598673" cy="2454601"/>
          </a:xfrm>
        </p:grpSpPr>
        <p:sp>
          <p:nvSpPr>
            <p:cNvPr name="Freeform 3" id="3"/>
            <p:cNvSpPr/>
            <p:nvPr/>
          </p:nvSpPr>
          <p:spPr>
            <a:xfrm flipH="false" flipV="false" rot="0">
              <a:off x="0" y="0"/>
              <a:ext cx="4598673" cy="2454601"/>
            </a:xfrm>
            <a:custGeom>
              <a:avLst/>
              <a:gdLst/>
              <a:ahLst/>
              <a:cxnLst/>
              <a:rect r="r" b="b" t="t" l="l"/>
              <a:pathLst>
                <a:path h="2454601" w="4598673">
                  <a:moveTo>
                    <a:pt x="21283" y="0"/>
                  </a:moveTo>
                  <a:lnTo>
                    <a:pt x="4577390" y="0"/>
                  </a:lnTo>
                  <a:cubicBezTo>
                    <a:pt x="4583035" y="0"/>
                    <a:pt x="4588448" y="2242"/>
                    <a:pt x="4592439" y="6234"/>
                  </a:cubicBezTo>
                  <a:cubicBezTo>
                    <a:pt x="4596431" y="10225"/>
                    <a:pt x="4598673" y="15638"/>
                    <a:pt x="4598673" y="21283"/>
                  </a:cubicBezTo>
                  <a:lnTo>
                    <a:pt x="4598673" y="2433318"/>
                  </a:lnTo>
                  <a:cubicBezTo>
                    <a:pt x="4598673" y="2445073"/>
                    <a:pt x="4589144" y="2454601"/>
                    <a:pt x="4577390" y="2454601"/>
                  </a:cubicBezTo>
                  <a:lnTo>
                    <a:pt x="21283" y="2454601"/>
                  </a:lnTo>
                  <a:cubicBezTo>
                    <a:pt x="15638" y="2454601"/>
                    <a:pt x="10225" y="2452359"/>
                    <a:pt x="6234" y="2448368"/>
                  </a:cubicBezTo>
                  <a:cubicBezTo>
                    <a:pt x="2242" y="2444376"/>
                    <a:pt x="0" y="2438963"/>
                    <a:pt x="0" y="2433318"/>
                  </a:cubicBezTo>
                  <a:lnTo>
                    <a:pt x="0" y="21283"/>
                  </a:lnTo>
                  <a:cubicBezTo>
                    <a:pt x="0" y="15638"/>
                    <a:pt x="2242" y="10225"/>
                    <a:pt x="6234" y="6234"/>
                  </a:cubicBezTo>
                  <a:cubicBezTo>
                    <a:pt x="10225" y="2242"/>
                    <a:pt x="15638" y="0"/>
                    <a:pt x="21283" y="0"/>
                  </a:cubicBezTo>
                  <a:close/>
                </a:path>
              </a:pathLst>
            </a:custGeom>
            <a:solidFill>
              <a:srgbClr val="8CA9AD"/>
            </a:solidFill>
          </p:spPr>
        </p:sp>
        <p:sp>
          <p:nvSpPr>
            <p:cNvPr name="TextBox 4" id="4"/>
            <p:cNvSpPr txBox="true"/>
            <p:nvPr/>
          </p:nvSpPr>
          <p:spPr>
            <a:xfrm>
              <a:off x="0" y="-38100"/>
              <a:ext cx="4598673" cy="2492701"/>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Freeform 5" id="5"/>
          <p:cNvSpPr/>
          <p:nvPr/>
        </p:nvSpPr>
        <p:spPr>
          <a:xfrm flipH="false" flipV="false" rot="5400000">
            <a:off x="13482016" y="-2080942"/>
            <a:ext cx="5450085" cy="4161883"/>
          </a:xfrm>
          <a:custGeom>
            <a:avLst/>
            <a:gdLst/>
            <a:ahLst/>
            <a:cxnLst/>
            <a:rect r="r" b="b" t="t" l="l"/>
            <a:pathLst>
              <a:path h="4161883" w="5450085">
                <a:moveTo>
                  <a:pt x="0" y="0"/>
                </a:moveTo>
                <a:lnTo>
                  <a:pt x="5450085" y="0"/>
                </a:lnTo>
                <a:lnTo>
                  <a:pt x="5450085" y="4161884"/>
                </a:lnTo>
                <a:lnTo>
                  <a:pt x="0" y="41618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744879" y="9258300"/>
            <a:ext cx="9489757" cy="10287000"/>
          </a:xfrm>
          <a:custGeom>
            <a:avLst/>
            <a:gdLst/>
            <a:ahLst/>
            <a:cxnLst/>
            <a:rect r="r" b="b" t="t" l="l"/>
            <a:pathLst>
              <a:path h="10287000" w="9489757">
                <a:moveTo>
                  <a:pt x="0" y="0"/>
                </a:moveTo>
                <a:lnTo>
                  <a:pt x="9489758" y="0"/>
                </a:lnTo>
                <a:lnTo>
                  <a:pt x="9489758"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932988" y="2754979"/>
            <a:ext cx="15102678" cy="6533257"/>
          </a:xfrm>
          <a:custGeom>
            <a:avLst/>
            <a:gdLst/>
            <a:ahLst/>
            <a:cxnLst/>
            <a:rect r="r" b="b" t="t" l="l"/>
            <a:pathLst>
              <a:path h="6533257" w="15102678">
                <a:moveTo>
                  <a:pt x="0" y="0"/>
                </a:moveTo>
                <a:lnTo>
                  <a:pt x="15102678" y="0"/>
                </a:lnTo>
                <a:lnTo>
                  <a:pt x="15102678" y="6533258"/>
                </a:lnTo>
                <a:lnTo>
                  <a:pt x="0" y="6533258"/>
                </a:lnTo>
                <a:lnTo>
                  <a:pt x="0" y="0"/>
                </a:lnTo>
                <a:close/>
              </a:path>
            </a:pathLst>
          </a:custGeom>
          <a:blipFill>
            <a:blip r:embed="rId6"/>
            <a:stretch>
              <a:fillRect l="-3886" t="0" r="0" b="0"/>
            </a:stretch>
          </a:blipFill>
        </p:spPr>
      </p:sp>
      <p:sp>
        <p:nvSpPr>
          <p:cNvPr name="TextBox 8" id="8"/>
          <p:cNvSpPr txBox="true"/>
          <p:nvPr/>
        </p:nvSpPr>
        <p:spPr>
          <a:xfrm rot="0">
            <a:off x="4687816" y="1629119"/>
            <a:ext cx="8912367" cy="1125860"/>
          </a:xfrm>
          <a:prstGeom prst="rect">
            <a:avLst/>
          </a:prstGeom>
        </p:spPr>
        <p:txBody>
          <a:bodyPr anchor="t" rtlCol="false" tIns="0" lIns="0" bIns="0" rIns="0">
            <a:spAutoFit/>
          </a:bodyPr>
          <a:lstStyle/>
          <a:p>
            <a:pPr algn="ctr">
              <a:lnSpc>
                <a:spcPts val="7590"/>
              </a:lnSpc>
            </a:pPr>
            <a:r>
              <a:rPr lang="en-US" sz="6900">
                <a:solidFill>
                  <a:srgbClr val="FFFFFF"/>
                </a:solidFill>
                <a:latin typeface="Calibri (MS) Bold"/>
              </a:rPr>
              <a:t>Chuẩn hóa dữ liệu</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846637" y="4124325"/>
            <a:ext cx="10594726" cy="2114550"/>
          </a:xfrm>
          <a:prstGeom prst="rect">
            <a:avLst/>
          </a:prstGeom>
        </p:spPr>
        <p:txBody>
          <a:bodyPr anchor="t" rtlCol="false" tIns="0" lIns="0" bIns="0" rIns="0">
            <a:spAutoFit/>
          </a:bodyPr>
          <a:lstStyle/>
          <a:p>
            <a:pPr algn="r">
              <a:lnSpc>
                <a:spcPts val="8250"/>
              </a:lnSpc>
            </a:pPr>
            <a:r>
              <a:rPr lang="en-US" sz="7500">
                <a:solidFill>
                  <a:srgbClr val="FFFFFF"/>
                </a:solidFill>
                <a:latin typeface="DM Sans Bold"/>
              </a:rPr>
              <a:t>ÁP DỤNG THUẬT TOÁN </a:t>
            </a:r>
          </a:p>
          <a:p>
            <a:pPr algn="r">
              <a:lnSpc>
                <a:spcPts val="8250"/>
              </a:lnSpc>
            </a:pPr>
            <a:r>
              <a:rPr lang="en-US" sz="7500">
                <a:solidFill>
                  <a:srgbClr val="FFFFFF"/>
                </a:solidFill>
                <a:latin typeface="DM Sans Bold"/>
              </a:rPr>
              <a:t>K-MEANS</a:t>
            </a:r>
          </a:p>
        </p:txBody>
      </p:sp>
      <p:sp>
        <p:nvSpPr>
          <p:cNvPr name="TextBox 6" id="6"/>
          <p:cNvSpPr txBox="true"/>
          <p:nvPr/>
        </p:nvSpPr>
        <p:spPr>
          <a:xfrm rot="0">
            <a:off x="1790700" y="1847850"/>
            <a:ext cx="1938412" cy="1003308"/>
          </a:xfrm>
          <a:prstGeom prst="rect">
            <a:avLst/>
          </a:prstGeom>
        </p:spPr>
        <p:txBody>
          <a:bodyPr anchor="t" rtlCol="false" tIns="0" lIns="0" bIns="0" rIns="0">
            <a:spAutoFit/>
          </a:bodyPr>
          <a:lstStyle/>
          <a:p>
            <a:pPr>
              <a:lnSpc>
                <a:spcPts val="7700"/>
              </a:lnSpc>
            </a:pPr>
            <a:r>
              <a:rPr lang="en-US" sz="7000">
                <a:solidFill>
                  <a:srgbClr val="FFFFFF"/>
                </a:solidFill>
                <a:latin typeface="DM Sans Bold"/>
              </a:rPr>
              <a:t>03.</a:t>
            </a:r>
          </a:p>
        </p:txBody>
      </p:sp>
      <p:sp>
        <p:nvSpPr>
          <p:cNvPr name="Freeform 7" id="7"/>
          <p:cNvSpPr/>
          <p:nvPr/>
        </p:nvSpPr>
        <p:spPr>
          <a:xfrm flipH="false" flipV="false" rot="0">
            <a:off x="5893678" y="8135576"/>
            <a:ext cx="4102978" cy="2245448"/>
          </a:xfrm>
          <a:custGeom>
            <a:avLst/>
            <a:gdLst/>
            <a:ahLst/>
            <a:cxnLst/>
            <a:rect r="r" b="b" t="t" l="l"/>
            <a:pathLst>
              <a:path h="2245448" w="410297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28700" y="8135576"/>
            <a:ext cx="4102978" cy="3133183"/>
          </a:xfrm>
          <a:custGeom>
            <a:avLst/>
            <a:gdLst/>
            <a:ahLst/>
            <a:cxnLst/>
            <a:rect r="r" b="b" t="t" l="l"/>
            <a:pathLst>
              <a:path h="3133183" w="4102978">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543121" y="-2151424"/>
            <a:ext cx="9489757" cy="10287000"/>
          </a:xfrm>
          <a:custGeom>
            <a:avLst/>
            <a:gdLst/>
            <a:ahLst/>
            <a:cxnLst/>
            <a:rect r="r" b="b" t="t" l="l"/>
            <a:pathLst>
              <a:path h="10287000" w="9489757">
                <a:moveTo>
                  <a:pt x="0" y="0"/>
                </a:moveTo>
                <a:lnTo>
                  <a:pt x="9489758" y="0"/>
                </a:lnTo>
                <a:lnTo>
                  <a:pt x="9489758" y="10287000"/>
                </a:lnTo>
                <a:lnTo>
                  <a:pt x="0" y="102870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17556" y="9164276"/>
            <a:ext cx="4102978" cy="2245448"/>
          </a:xfrm>
          <a:custGeom>
            <a:avLst/>
            <a:gdLst/>
            <a:ahLst/>
            <a:cxnLst/>
            <a:rect r="r" b="b" t="t" l="l"/>
            <a:pathLst>
              <a:path h="2245448" w="410297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327106" y="2158165"/>
            <a:ext cx="7960894" cy="5970671"/>
          </a:xfrm>
          <a:custGeom>
            <a:avLst/>
            <a:gdLst/>
            <a:ahLst/>
            <a:cxnLst/>
            <a:rect r="r" b="b" t="t" l="l"/>
            <a:pathLst>
              <a:path h="5970671" w="7960894">
                <a:moveTo>
                  <a:pt x="0" y="0"/>
                </a:moveTo>
                <a:lnTo>
                  <a:pt x="7960894" y="0"/>
                </a:lnTo>
                <a:lnTo>
                  <a:pt x="7960894" y="5970670"/>
                </a:lnTo>
                <a:lnTo>
                  <a:pt x="0" y="5970670"/>
                </a:lnTo>
                <a:lnTo>
                  <a:pt x="0" y="0"/>
                </a:lnTo>
                <a:close/>
              </a:path>
            </a:pathLst>
          </a:custGeom>
          <a:blipFill>
            <a:blip r:embed="rId4"/>
            <a:stretch>
              <a:fillRect l="0" t="0" r="0" b="0"/>
            </a:stretch>
          </a:blipFill>
        </p:spPr>
      </p:sp>
      <p:sp>
        <p:nvSpPr>
          <p:cNvPr name="TextBox 4" id="4"/>
          <p:cNvSpPr txBox="true"/>
          <p:nvPr/>
        </p:nvSpPr>
        <p:spPr>
          <a:xfrm rot="0">
            <a:off x="2417556" y="2251549"/>
            <a:ext cx="6726444" cy="733431"/>
          </a:xfrm>
          <a:prstGeom prst="rect">
            <a:avLst/>
          </a:prstGeom>
        </p:spPr>
        <p:txBody>
          <a:bodyPr anchor="t" rtlCol="false" tIns="0" lIns="0" bIns="0" rIns="0">
            <a:spAutoFit/>
          </a:bodyPr>
          <a:lstStyle/>
          <a:p>
            <a:pPr>
              <a:lnSpc>
                <a:spcPts val="4950"/>
              </a:lnSpc>
            </a:pPr>
            <a:r>
              <a:rPr lang="en-US" sz="4500">
                <a:solidFill>
                  <a:srgbClr val="8CA9AD"/>
                </a:solidFill>
                <a:latin typeface="Calibri (MS) Bold"/>
              </a:rPr>
              <a:t>K-MEANS</a:t>
            </a:r>
          </a:p>
        </p:txBody>
      </p:sp>
      <p:sp>
        <p:nvSpPr>
          <p:cNvPr name="TextBox 5" id="5"/>
          <p:cNvSpPr txBox="true"/>
          <p:nvPr/>
        </p:nvSpPr>
        <p:spPr>
          <a:xfrm rot="0">
            <a:off x="2417556" y="3042890"/>
            <a:ext cx="7909549" cy="3968756"/>
          </a:xfrm>
          <a:prstGeom prst="rect">
            <a:avLst/>
          </a:prstGeom>
        </p:spPr>
        <p:txBody>
          <a:bodyPr anchor="t" rtlCol="false" tIns="0" lIns="0" bIns="0" rIns="0">
            <a:spAutoFit/>
          </a:bodyPr>
          <a:lstStyle/>
          <a:p>
            <a:pPr algn="just">
              <a:lnSpc>
                <a:spcPts val="3850"/>
              </a:lnSpc>
            </a:pPr>
            <a:r>
              <a:rPr lang="en-US" sz="3500">
                <a:solidFill>
                  <a:srgbClr val="737373"/>
                </a:solidFill>
                <a:latin typeface="Calibri (MS)"/>
              </a:rPr>
              <a:t>Thuật toán Kmeans là một thuật toán lặp cố gắng phân vùng tập dữ liệu thành K nhóm con (cụm) riêng biệt không chồng chéo, trong đó mỗi điểm dữ liệu chỉ thuộc về một nhóm. Nó cố gắng làm cho các điểm dữ liệu trong cụm giống nhau nhất có thể đồng thời giữ cho các cụm càng khác nhau càng tốt.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56322" y="0"/>
            <a:ext cx="4102978" cy="3133183"/>
          </a:xfrm>
          <a:custGeom>
            <a:avLst/>
            <a:gdLst/>
            <a:ahLst/>
            <a:cxnLst/>
            <a:rect r="r" b="b" t="t" l="l"/>
            <a:pathLst>
              <a:path h="3133183" w="4102978">
                <a:moveTo>
                  <a:pt x="0" y="0"/>
                </a:moveTo>
                <a:lnTo>
                  <a:pt x="4102978" y="0"/>
                </a:lnTo>
                <a:lnTo>
                  <a:pt x="4102978" y="3133183"/>
                </a:lnTo>
                <a:lnTo>
                  <a:pt x="0" y="3133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819857" y="3733201"/>
            <a:ext cx="7048830" cy="2669873"/>
          </a:xfrm>
          <a:prstGeom prst="rect">
            <a:avLst/>
          </a:prstGeom>
        </p:spPr>
        <p:txBody>
          <a:bodyPr anchor="t" rtlCol="false" tIns="0" lIns="0" bIns="0" rIns="0">
            <a:spAutoFit/>
          </a:bodyPr>
          <a:lstStyle/>
          <a:p>
            <a:pPr algn="ctr">
              <a:lnSpc>
                <a:spcPts val="9659"/>
              </a:lnSpc>
            </a:pPr>
            <a:r>
              <a:rPr lang="en-US" sz="8781">
                <a:solidFill>
                  <a:srgbClr val="8CA9AD"/>
                </a:solidFill>
                <a:latin typeface="Calibri (MS) Bold"/>
              </a:rPr>
              <a:t>TỔNG QUAN NỘI DUNG</a:t>
            </a:r>
          </a:p>
        </p:txBody>
      </p:sp>
      <p:sp>
        <p:nvSpPr>
          <p:cNvPr name="TextBox 4" id="4"/>
          <p:cNvSpPr txBox="true"/>
          <p:nvPr/>
        </p:nvSpPr>
        <p:spPr>
          <a:xfrm rot="0">
            <a:off x="2417556" y="2191069"/>
            <a:ext cx="1938412" cy="1146183"/>
          </a:xfrm>
          <a:prstGeom prst="rect">
            <a:avLst/>
          </a:prstGeom>
        </p:spPr>
        <p:txBody>
          <a:bodyPr anchor="t" rtlCol="false" tIns="0" lIns="0" bIns="0" rIns="0">
            <a:spAutoFit/>
          </a:bodyPr>
          <a:lstStyle/>
          <a:p>
            <a:pPr>
              <a:lnSpc>
                <a:spcPts val="7700"/>
              </a:lnSpc>
            </a:pPr>
            <a:r>
              <a:rPr lang="en-US" sz="7000">
                <a:solidFill>
                  <a:srgbClr val="8CA9AD"/>
                </a:solidFill>
                <a:latin typeface="Calibri (MS) Bold"/>
              </a:rPr>
              <a:t>01.</a:t>
            </a:r>
          </a:p>
        </p:txBody>
      </p:sp>
      <p:sp>
        <p:nvSpPr>
          <p:cNvPr name="TextBox 5" id="5"/>
          <p:cNvSpPr txBox="true"/>
          <p:nvPr/>
        </p:nvSpPr>
        <p:spPr>
          <a:xfrm rot="0">
            <a:off x="2417556" y="3713056"/>
            <a:ext cx="1938412" cy="1146183"/>
          </a:xfrm>
          <a:prstGeom prst="rect">
            <a:avLst/>
          </a:prstGeom>
        </p:spPr>
        <p:txBody>
          <a:bodyPr anchor="t" rtlCol="false" tIns="0" lIns="0" bIns="0" rIns="0">
            <a:spAutoFit/>
          </a:bodyPr>
          <a:lstStyle/>
          <a:p>
            <a:pPr>
              <a:lnSpc>
                <a:spcPts val="7700"/>
              </a:lnSpc>
            </a:pPr>
            <a:r>
              <a:rPr lang="en-US" sz="7000">
                <a:solidFill>
                  <a:srgbClr val="8CA9AD"/>
                </a:solidFill>
                <a:latin typeface="Calibri (MS) Bold"/>
              </a:rPr>
              <a:t>02.</a:t>
            </a:r>
          </a:p>
        </p:txBody>
      </p:sp>
      <p:sp>
        <p:nvSpPr>
          <p:cNvPr name="TextBox 6" id="6"/>
          <p:cNvSpPr txBox="true"/>
          <p:nvPr/>
        </p:nvSpPr>
        <p:spPr>
          <a:xfrm rot="0">
            <a:off x="4355969" y="2503807"/>
            <a:ext cx="6726444" cy="568331"/>
          </a:xfrm>
          <a:prstGeom prst="rect">
            <a:avLst/>
          </a:prstGeom>
        </p:spPr>
        <p:txBody>
          <a:bodyPr anchor="t" rtlCol="false" tIns="0" lIns="0" bIns="0" rIns="0">
            <a:spAutoFit/>
          </a:bodyPr>
          <a:lstStyle/>
          <a:p>
            <a:pPr>
              <a:lnSpc>
                <a:spcPts val="3850"/>
              </a:lnSpc>
            </a:pPr>
            <a:r>
              <a:rPr lang="en-US" sz="3500">
                <a:solidFill>
                  <a:srgbClr val="737373"/>
                </a:solidFill>
                <a:latin typeface="Calibri (MS) Bold"/>
              </a:rPr>
              <a:t>GIỚI THIỆU DATASET</a:t>
            </a:r>
          </a:p>
        </p:txBody>
      </p:sp>
      <p:sp>
        <p:nvSpPr>
          <p:cNvPr name="TextBox 7" id="7"/>
          <p:cNvSpPr txBox="true"/>
          <p:nvPr/>
        </p:nvSpPr>
        <p:spPr>
          <a:xfrm rot="0">
            <a:off x="4355969" y="4025794"/>
            <a:ext cx="6726444" cy="568331"/>
          </a:xfrm>
          <a:prstGeom prst="rect">
            <a:avLst/>
          </a:prstGeom>
        </p:spPr>
        <p:txBody>
          <a:bodyPr anchor="t" rtlCol="false" tIns="0" lIns="0" bIns="0" rIns="0">
            <a:spAutoFit/>
          </a:bodyPr>
          <a:lstStyle/>
          <a:p>
            <a:pPr>
              <a:lnSpc>
                <a:spcPts val="3850"/>
              </a:lnSpc>
            </a:pPr>
            <a:r>
              <a:rPr lang="en-US" sz="3500">
                <a:solidFill>
                  <a:srgbClr val="737373"/>
                </a:solidFill>
                <a:latin typeface="Calibri (MS) Bold"/>
              </a:rPr>
              <a:t>TIỀN XỬ LÝ DỮ LIỆU</a:t>
            </a:r>
          </a:p>
        </p:txBody>
      </p:sp>
      <p:sp>
        <p:nvSpPr>
          <p:cNvPr name="TextBox 8" id="8"/>
          <p:cNvSpPr txBox="true"/>
          <p:nvPr/>
        </p:nvSpPr>
        <p:spPr>
          <a:xfrm rot="0">
            <a:off x="2417556" y="5235042"/>
            <a:ext cx="1938412" cy="1146183"/>
          </a:xfrm>
          <a:prstGeom prst="rect">
            <a:avLst/>
          </a:prstGeom>
        </p:spPr>
        <p:txBody>
          <a:bodyPr anchor="t" rtlCol="false" tIns="0" lIns="0" bIns="0" rIns="0">
            <a:spAutoFit/>
          </a:bodyPr>
          <a:lstStyle/>
          <a:p>
            <a:pPr>
              <a:lnSpc>
                <a:spcPts val="7700"/>
              </a:lnSpc>
            </a:pPr>
            <a:r>
              <a:rPr lang="en-US" sz="7000">
                <a:solidFill>
                  <a:srgbClr val="8CA9AD"/>
                </a:solidFill>
                <a:latin typeface="Calibri (MS) Bold"/>
              </a:rPr>
              <a:t>03.</a:t>
            </a:r>
          </a:p>
        </p:txBody>
      </p:sp>
      <p:sp>
        <p:nvSpPr>
          <p:cNvPr name="TextBox 9" id="9"/>
          <p:cNvSpPr txBox="true"/>
          <p:nvPr/>
        </p:nvSpPr>
        <p:spPr>
          <a:xfrm rot="0">
            <a:off x="4355969" y="5547781"/>
            <a:ext cx="7285528" cy="568331"/>
          </a:xfrm>
          <a:prstGeom prst="rect">
            <a:avLst/>
          </a:prstGeom>
        </p:spPr>
        <p:txBody>
          <a:bodyPr anchor="t" rtlCol="false" tIns="0" lIns="0" bIns="0" rIns="0">
            <a:spAutoFit/>
          </a:bodyPr>
          <a:lstStyle/>
          <a:p>
            <a:pPr>
              <a:lnSpc>
                <a:spcPts val="3850"/>
              </a:lnSpc>
            </a:pPr>
            <a:r>
              <a:rPr lang="en-US" sz="3500">
                <a:solidFill>
                  <a:srgbClr val="737373"/>
                </a:solidFill>
                <a:latin typeface="Calibri (MS) Bold"/>
              </a:rPr>
              <a:t>ÁP DỤNG THUẬT TOÁN K-MEANS</a:t>
            </a:r>
          </a:p>
        </p:txBody>
      </p:sp>
      <p:sp>
        <p:nvSpPr>
          <p:cNvPr name="TextBox 10" id="10"/>
          <p:cNvSpPr txBox="true"/>
          <p:nvPr/>
        </p:nvSpPr>
        <p:spPr>
          <a:xfrm rot="0">
            <a:off x="2417556" y="6757029"/>
            <a:ext cx="1938412" cy="1146183"/>
          </a:xfrm>
          <a:prstGeom prst="rect">
            <a:avLst/>
          </a:prstGeom>
        </p:spPr>
        <p:txBody>
          <a:bodyPr anchor="t" rtlCol="false" tIns="0" lIns="0" bIns="0" rIns="0">
            <a:spAutoFit/>
          </a:bodyPr>
          <a:lstStyle/>
          <a:p>
            <a:pPr>
              <a:lnSpc>
                <a:spcPts val="7700"/>
              </a:lnSpc>
            </a:pPr>
            <a:r>
              <a:rPr lang="en-US" sz="7000">
                <a:solidFill>
                  <a:srgbClr val="8CA9AD"/>
                </a:solidFill>
                <a:latin typeface="Calibri (MS) Bold"/>
              </a:rPr>
              <a:t>04.</a:t>
            </a:r>
          </a:p>
        </p:txBody>
      </p:sp>
      <p:sp>
        <p:nvSpPr>
          <p:cNvPr name="TextBox 11" id="11"/>
          <p:cNvSpPr txBox="true"/>
          <p:nvPr/>
        </p:nvSpPr>
        <p:spPr>
          <a:xfrm rot="0">
            <a:off x="4355969" y="7069768"/>
            <a:ext cx="6726444" cy="568331"/>
          </a:xfrm>
          <a:prstGeom prst="rect">
            <a:avLst/>
          </a:prstGeom>
        </p:spPr>
        <p:txBody>
          <a:bodyPr anchor="t" rtlCol="false" tIns="0" lIns="0" bIns="0" rIns="0">
            <a:spAutoFit/>
          </a:bodyPr>
          <a:lstStyle/>
          <a:p>
            <a:pPr>
              <a:lnSpc>
                <a:spcPts val="3850"/>
              </a:lnSpc>
            </a:pPr>
            <a:r>
              <a:rPr lang="en-US" sz="3500">
                <a:solidFill>
                  <a:srgbClr val="737373"/>
                </a:solidFill>
                <a:latin typeface="Calibri (MS) Bold"/>
              </a:rPr>
              <a:t>KẾT LUẬN</a:t>
            </a:r>
          </a:p>
        </p:txBody>
      </p:sp>
      <p:sp>
        <p:nvSpPr>
          <p:cNvPr name="Freeform 12" id="12"/>
          <p:cNvSpPr/>
          <p:nvPr/>
        </p:nvSpPr>
        <p:spPr>
          <a:xfrm flipH="false" flipV="false" rot="0">
            <a:off x="2417556" y="9164276"/>
            <a:ext cx="4102978" cy="2245448"/>
          </a:xfrm>
          <a:custGeom>
            <a:avLst/>
            <a:gdLst/>
            <a:ahLst/>
            <a:cxnLst/>
            <a:rect r="r" b="b" t="t" l="l"/>
            <a:pathLst>
              <a:path h="2245448" w="4102978">
                <a:moveTo>
                  <a:pt x="0" y="0"/>
                </a:moveTo>
                <a:lnTo>
                  <a:pt x="4102979" y="0"/>
                </a:lnTo>
                <a:lnTo>
                  <a:pt x="4102979"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981075"/>
            <a:ext cx="16230600" cy="733431"/>
          </a:xfrm>
          <a:prstGeom prst="rect">
            <a:avLst/>
          </a:prstGeom>
        </p:spPr>
        <p:txBody>
          <a:bodyPr anchor="t" rtlCol="false" tIns="0" lIns="0" bIns="0" rIns="0">
            <a:spAutoFit/>
          </a:bodyPr>
          <a:lstStyle/>
          <a:p>
            <a:pPr algn="ctr">
              <a:lnSpc>
                <a:spcPts val="4950"/>
              </a:lnSpc>
            </a:pPr>
            <a:r>
              <a:rPr lang="en-US" sz="4500">
                <a:solidFill>
                  <a:srgbClr val="8CA9AD"/>
                </a:solidFill>
                <a:latin typeface="Calibri (MS) Bold"/>
              </a:rPr>
              <a:t>K-MEANS</a:t>
            </a:r>
          </a:p>
        </p:txBody>
      </p:sp>
      <p:sp>
        <p:nvSpPr>
          <p:cNvPr name="TextBox 3" id="3"/>
          <p:cNvSpPr txBox="true"/>
          <p:nvPr/>
        </p:nvSpPr>
        <p:spPr>
          <a:xfrm rot="0">
            <a:off x="1028700" y="1676406"/>
            <a:ext cx="16230600" cy="8340731"/>
          </a:xfrm>
          <a:prstGeom prst="rect">
            <a:avLst/>
          </a:prstGeom>
        </p:spPr>
        <p:txBody>
          <a:bodyPr anchor="t" rtlCol="false" tIns="0" lIns="0" bIns="0" rIns="0">
            <a:spAutoFit/>
          </a:bodyPr>
          <a:lstStyle/>
          <a:p>
            <a:pPr algn="just">
              <a:lnSpc>
                <a:spcPts val="3850"/>
              </a:lnSpc>
            </a:pPr>
            <a:r>
              <a:rPr lang="en-US" sz="3500">
                <a:solidFill>
                  <a:srgbClr val="737373"/>
                </a:solidFill>
                <a:latin typeface="Calibri (MS)"/>
              </a:rPr>
              <a:t>Cách thức hoạt động của thuật toán Kmeans như sau:</a:t>
            </a:r>
          </a:p>
          <a:p>
            <a:pPr algn="just">
              <a:lnSpc>
                <a:spcPts val="3850"/>
              </a:lnSpc>
            </a:pPr>
          </a:p>
          <a:p>
            <a:pPr algn="just" marL="755753" indent="-377876" lvl="1">
              <a:lnSpc>
                <a:spcPts val="3850"/>
              </a:lnSpc>
              <a:buFont typeface="Arial"/>
              <a:buChar char="•"/>
            </a:pPr>
            <a:r>
              <a:rPr lang="en-US" sz="3500">
                <a:solidFill>
                  <a:srgbClr val="737373"/>
                </a:solidFill>
                <a:latin typeface="Calibri (MS)"/>
              </a:rPr>
              <a:t>i. Chỉ định số cụm K.</a:t>
            </a:r>
          </a:p>
          <a:p>
            <a:pPr algn="just">
              <a:lnSpc>
                <a:spcPts val="3850"/>
              </a:lnSpc>
            </a:pPr>
          </a:p>
          <a:p>
            <a:pPr algn="just" marL="755753" indent="-377876" lvl="1">
              <a:lnSpc>
                <a:spcPts val="3850"/>
              </a:lnSpc>
              <a:buFont typeface="Arial"/>
              <a:buChar char="•"/>
            </a:pPr>
            <a:r>
              <a:rPr lang="en-US" sz="3500">
                <a:solidFill>
                  <a:srgbClr val="737373"/>
                </a:solidFill>
                <a:latin typeface="Calibri (MS)"/>
              </a:rPr>
              <a:t>ii. Khởi tạo danh sách trọng tâm bằng cách xáo trộn tập dữ liệu và sau đó chọn ngẫu nhiên K điểm dữ liệu.</a:t>
            </a:r>
          </a:p>
          <a:p>
            <a:pPr algn="just">
              <a:lnSpc>
                <a:spcPts val="3850"/>
              </a:lnSpc>
            </a:pPr>
          </a:p>
          <a:p>
            <a:pPr algn="just" marL="755753" indent="-377876" lvl="1">
              <a:lnSpc>
                <a:spcPts val="3850"/>
              </a:lnSpc>
              <a:buFont typeface="Arial"/>
              <a:buChar char="•"/>
            </a:pPr>
            <a:r>
              <a:rPr lang="en-US" sz="3500">
                <a:solidFill>
                  <a:srgbClr val="737373"/>
                </a:solidFill>
                <a:latin typeface="Calibri (MS)"/>
              </a:rPr>
              <a:t>iii. Tiếp tục lặp lại cho đến khi không có sự thay đổi nào ở tâm. tức là việc gán điểm dữ liệu cho các cụm không thay đổi.</a:t>
            </a:r>
          </a:p>
          <a:p>
            <a:pPr algn="just">
              <a:lnSpc>
                <a:spcPts val="3850"/>
              </a:lnSpc>
            </a:pPr>
          </a:p>
          <a:p>
            <a:pPr algn="just" marL="755753" indent="-377876" lvl="1">
              <a:lnSpc>
                <a:spcPts val="3850"/>
              </a:lnSpc>
              <a:buFont typeface="Arial"/>
              <a:buChar char="•"/>
            </a:pPr>
            <a:r>
              <a:rPr lang="en-US" sz="3500">
                <a:solidFill>
                  <a:srgbClr val="737373"/>
                </a:solidFill>
                <a:latin typeface="Calibri (MS)"/>
              </a:rPr>
              <a:t>iv. Tính tổng bình phương khoảng cách giữa các điểm dữ liệu và tất cả các tâm.</a:t>
            </a:r>
          </a:p>
          <a:p>
            <a:pPr algn="just">
              <a:lnSpc>
                <a:spcPts val="3850"/>
              </a:lnSpc>
            </a:pPr>
          </a:p>
          <a:p>
            <a:pPr algn="just" marL="755753" indent="-377876" lvl="1">
              <a:lnSpc>
                <a:spcPts val="3850"/>
              </a:lnSpc>
              <a:buFont typeface="Arial"/>
              <a:buChar char="•"/>
            </a:pPr>
            <a:r>
              <a:rPr lang="en-US" sz="3500">
                <a:solidFill>
                  <a:srgbClr val="737373"/>
                </a:solidFill>
                <a:latin typeface="Calibri (MS)"/>
              </a:rPr>
              <a:t>v. Gán từng điểm dữ liệu vào cụm gần nhất (trung tâm).</a:t>
            </a:r>
          </a:p>
          <a:p>
            <a:pPr algn="just">
              <a:lnSpc>
                <a:spcPts val="3850"/>
              </a:lnSpc>
            </a:pPr>
          </a:p>
          <a:p>
            <a:pPr algn="just" marL="755753" indent="-377876" lvl="1">
              <a:lnSpc>
                <a:spcPts val="3850"/>
              </a:lnSpc>
              <a:buFont typeface="Arial"/>
              <a:buChar char="•"/>
            </a:pPr>
            <a:r>
              <a:rPr lang="en-US" sz="3500">
                <a:solidFill>
                  <a:srgbClr val="737373"/>
                </a:solidFill>
                <a:latin typeface="Calibri (MS)"/>
              </a:rPr>
              <a:t>vi. Tính toán trọng tâm cho các cụm bằng cách lấy trung bình của tất cả các điểm dữ liệu thuộc mỗi cụm.</a:t>
            </a:r>
          </a:p>
          <a:p>
            <a:pPr algn="just">
              <a:lnSpc>
                <a:spcPts val="385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17556" y="9164276"/>
            <a:ext cx="4102978" cy="2245448"/>
          </a:xfrm>
          <a:custGeom>
            <a:avLst/>
            <a:gdLst/>
            <a:ahLst/>
            <a:cxnLst/>
            <a:rect r="r" b="b" t="t" l="l"/>
            <a:pathLst>
              <a:path h="2245448" w="410297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60473" y="1028700"/>
            <a:ext cx="6236113" cy="1779456"/>
          </a:xfrm>
          <a:custGeom>
            <a:avLst/>
            <a:gdLst/>
            <a:ahLst/>
            <a:cxnLst/>
            <a:rect r="r" b="b" t="t" l="l"/>
            <a:pathLst>
              <a:path h="1779456" w="6236113">
                <a:moveTo>
                  <a:pt x="0" y="0"/>
                </a:moveTo>
                <a:lnTo>
                  <a:pt x="6236113" y="0"/>
                </a:lnTo>
                <a:lnTo>
                  <a:pt x="6236113" y="1779456"/>
                </a:lnTo>
                <a:lnTo>
                  <a:pt x="0" y="1779456"/>
                </a:lnTo>
                <a:lnTo>
                  <a:pt x="0" y="0"/>
                </a:lnTo>
                <a:close/>
              </a:path>
            </a:pathLst>
          </a:custGeom>
          <a:blipFill>
            <a:blip r:embed="rId4"/>
            <a:stretch>
              <a:fillRect l="0" t="0" r="0" b="0"/>
            </a:stretch>
          </a:blipFill>
        </p:spPr>
      </p:sp>
      <p:sp>
        <p:nvSpPr>
          <p:cNvPr name="TextBox 4" id="4"/>
          <p:cNvSpPr txBox="true"/>
          <p:nvPr/>
        </p:nvSpPr>
        <p:spPr>
          <a:xfrm rot="0">
            <a:off x="1723128" y="2251919"/>
            <a:ext cx="6726444" cy="733431"/>
          </a:xfrm>
          <a:prstGeom prst="rect">
            <a:avLst/>
          </a:prstGeom>
        </p:spPr>
        <p:txBody>
          <a:bodyPr anchor="t" rtlCol="false" tIns="0" lIns="0" bIns="0" rIns="0">
            <a:spAutoFit/>
          </a:bodyPr>
          <a:lstStyle/>
          <a:p>
            <a:pPr>
              <a:lnSpc>
                <a:spcPts val="4950"/>
              </a:lnSpc>
            </a:pPr>
            <a:r>
              <a:rPr lang="en-US" sz="4500">
                <a:solidFill>
                  <a:srgbClr val="8CA9AD"/>
                </a:solidFill>
                <a:latin typeface="Calibri (MS) Bold"/>
              </a:rPr>
              <a:t>Giới thiệu Silhouette </a:t>
            </a:r>
          </a:p>
        </p:txBody>
      </p:sp>
      <p:sp>
        <p:nvSpPr>
          <p:cNvPr name="TextBox 5" id="5"/>
          <p:cNvSpPr txBox="true"/>
          <p:nvPr/>
        </p:nvSpPr>
        <p:spPr>
          <a:xfrm rot="0">
            <a:off x="1723128" y="3099650"/>
            <a:ext cx="14841744" cy="5911856"/>
          </a:xfrm>
          <a:prstGeom prst="rect">
            <a:avLst/>
          </a:prstGeom>
        </p:spPr>
        <p:txBody>
          <a:bodyPr anchor="t" rtlCol="false" tIns="0" lIns="0" bIns="0" rIns="0">
            <a:spAutoFit/>
          </a:bodyPr>
          <a:lstStyle/>
          <a:p>
            <a:pPr algn="just">
              <a:lnSpc>
                <a:spcPts val="3850"/>
              </a:lnSpc>
            </a:pPr>
            <a:r>
              <a:rPr lang="en-US" sz="3500">
                <a:solidFill>
                  <a:srgbClr val="737373"/>
                </a:solidFill>
                <a:latin typeface="Calibri (MS) Bold"/>
              </a:rPr>
              <a:t>Silhouette score</a:t>
            </a:r>
            <a:r>
              <a:rPr lang="en-US" sz="3500">
                <a:solidFill>
                  <a:srgbClr val="737373"/>
                </a:solidFill>
                <a:latin typeface="Calibri (MS)"/>
              </a:rPr>
              <a:t> được sử dụng để đánh giá chất lượng của việc phân cụm trong các thuật toán như Kmeans. Nó cung cấp một số đo lường đối với mỗi điểm dữ liệu, đo lường mức độ "phù hợp" của nó trong cụm mà nó thuộc về. Điều này giúp đánh giá xem cách chia cụm có phù hợp và đồng đều không.</a:t>
            </a:r>
          </a:p>
          <a:p>
            <a:pPr algn="just">
              <a:lnSpc>
                <a:spcPts val="3850"/>
              </a:lnSpc>
            </a:pPr>
          </a:p>
          <a:p>
            <a:pPr algn="just">
              <a:lnSpc>
                <a:spcPts val="3850"/>
              </a:lnSpc>
            </a:pPr>
          </a:p>
          <a:p>
            <a:pPr algn="just">
              <a:lnSpc>
                <a:spcPts val="3850"/>
              </a:lnSpc>
            </a:pPr>
            <a:r>
              <a:rPr lang="en-US" sz="3500">
                <a:solidFill>
                  <a:srgbClr val="737373"/>
                </a:solidFill>
                <a:latin typeface="Calibri (MS)"/>
              </a:rPr>
              <a:t>Trong đó:</a:t>
            </a:r>
          </a:p>
          <a:p>
            <a:pPr algn="just" marL="755753" indent="-377876" lvl="1">
              <a:lnSpc>
                <a:spcPts val="3850"/>
              </a:lnSpc>
              <a:buFont typeface="Arial"/>
              <a:buChar char="•"/>
            </a:pPr>
            <a:r>
              <a:rPr lang="en-US" sz="3500">
                <a:solidFill>
                  <a:srgbClr val="737373"/>
                </a:solidFill>
                <a:latin typeface="Calibri (MS)"/>
              </a:rPr>
              <a:t>S(i) là hệ số bóng của điểm dữ liệu i.</a:t>
            </a:r>
          </a:p>
          <a:p>
            <a:pPr algn="just" marL="755753" indent="-377876" lvl="1">
              <a:lnSpc>
                <a:spcPts val="3850"/>
              </a:lnSpc>
              <a:buFont typeface="Arial"/>
              <a:buChar char="•"/>
            </a:pPr>
            <a:r>
              <a:rPr lang="en-US" sz="3500">
                <a:solidFill>
                  <a:srgbClr val="737373"/>
                </a:solidFill>
                <a:latin typeface="Calibri (MS)"/>
              </a:rPr>
              <a:t>a(i) là khoảng cách trung bình giữa i và tất cả các điểm dữ liệu khác trong cụm mà i thuộc về.</a:t>
            </a:r>
          </a:p>
          <a:p>
            <a:pPr algn="just" marL="755753" indent="-377876" lvl="1">
              <a:lnSpc>
                <a:spcPts val="3850"/>
              </a:lnSpc>
              <a:buFont typeface="Arial"/>
              <a:buChar char="•"/>
            </a:pPr>
            <a:r>
              <a:rPr lang="en-US" sz="3500">
                <a:solidFill>
                  <a:srgbClr val="737373"/>
                </a:solidFill>
                <a:latin typeface="Calibri (MS)"/>
              </a:rPr>
              <a:t>b(i) là khoảng cách trung bình từ i đến tất cả các cụm mà tôi không thuộc về</a:t>
            </a:r>
          </a:p>
          <a:p>
            <a:pPr algn="just">
              <a:lnSpc>
                <a:spcPts val="3850"/>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17556" y="9164276"/>
            <a:ext cx="4102978" cy="2245448"/>
          </a:xfrm>
          <a:custGeom>
            <a:avLst/>
            <a:gdLst/>
            <a:ahLst/>
            <a:cxnLst/>
            <a:rect r="r" b="b" t="t" l="l"/>
            <a:pathLst>
              <a:path h="2245448" w="410297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780778" y="1632368"/>
            <a:ext cx="6726444" cy="825506"/>
          </a:xfrm>
          <a:prstGeom prst="rect">
            <a:avLst/>
          </a:prstGeom>
        </p:spPr>
        <p:txBody>
          <a:bodyPr anchor="t" rtlCol="false" tIns="0" lIns="0" bIns="0" rIns="0">
            <a:spAutoFit/>
          </a:bodyPr>
          <a:lstStyle/>
          <a:p>
            <a:pPr algn="ctr">
              <a:lnSpc>
                <a:spcPts val="5500"/>
              </a:lnSpc>
            </a:pPr>
            <a:r>
              <a:rPr lang="en-US" sz="5000">
                <a:solidFill>
                  <a:srgbClr val="8CA9AD"/>
                </a:solidFill>
                <a:latin typeface="Calibri (MS) Bold"/>
              </a:rPr>
              <a:t>Đánh giá độ đo</a:t>
            </a:r>
            <a:r>
              <a:rPr lang="en-US" sz="5000">
                <a:solidFill>
                  <a:srgbClr val="8CA9AD"/>
                </a:solidFill>
                <a:latin typeface="Calibri (MS) Bold"/>
              </a:rPr>
              <a:t> </a:t>
            </a:r>
          </a:p>
        </p:txBody>
      </p:sp>
      <p:sp>
        <p:nvSpPr>
          <p:cNvPr name="TextBox 4" id="4"/>
          <p:cNvSpPr txBox="true"/>
          <p:nvPr/>
        </p:nvSpPr>
        <p:spPr>
          <a:xfrm rot="0">
            <a:off x="1723128" y="3042074"/>
            <a:ext cx="14841744" cy="5426081"/>
          </a:xfrm>
          <a:prstGeom prst="rect">
            <a:avLst/>
          </a:prstGeom>
        </p:spPr>
        <p:txBody>
          <a:bodyPr anchor="t" rtlCol="false" tIns="0" lIns="0" bIns="0" rIns="0">
            <a:spAutoFit/>
          </a:bodyPr>
          <a:lstStyle/>
          <a:p>
            <a:pPr algn="just">
              <a:lnSpc>
                <a:spcPts val="3850"/>
              </a:lnSpc>
            </a:pPr>
            <a:r>
              <a:rPr lang="en-US" sz="3500">
                <a:solidFill>
                  <a:srgbClr val="737373"/>
                </a:solidFill>
                <a:latin typeface="Calibri (MS) Bold"/>
              </a:rPr>
              <a:t>Silhouette score cho giá trị xấp xỉ 0.38 cho thấy là kết quả tương đối tích cực. Nó có thể chỉ ra rằng phương pháp phân cụm đã tạo ra các cụm mà các dime dữ liệu bên trong cụm gần trung tâm của cụm hơn so với khoảng cách đến các cụm khác.</a:t>
            </a:r>
          </a:p>
          <a:p>
            <a:pPr algn="just">
              <a:lnSpc>
                <a:spcPts val="3850"/>
              </a:lnSpc>
            </a:pPr>
          </a:p>
          <a:p>
            <a:pPr algn="just">
              <a:lnSpc>
                <a:spcPts val="3850"/>
              </a:lnSpc>
            </a:pPr>
            <a:r>
              <a:rPr lang="en-US" sz="3500">
                <a:solidFill>
                  <a:srgbClr val="737373"/>
                </a:solidFill>
                <a:latin typeface="Calibri (MS) Bold"/>
              </a:rPr>
              <a:t>Nhận xét:</a:t>
            </a:r>
          </a:p>
          <a:p>
            <a:pPr algn="just">
              <a:lnSpc>
                <a:spcPts val="3850"/>
              </a:lnSpc>
            </a:pPr>
            <a:r>
              <a:rPr lang="en-US" sz="3500">
                <a:solidFill>
                  <a:srgbClr val="737373"/>
                </a:solidFill>
                <a:latin typeface="Calibri (MS) Bold"/>
              </a:rPr>
              <a:t>Thuật toán do nhóm phát triển cho khả năng phân cụm tốt hơn so với khi sử dụng K-Means trong thư viện pyspark.ml.clustering</a:t>
            </a:r>
          </a:p>
          <a:p>
            <a:pPr algn="just">
              <a:lnSpc>
                <a:spcPts val="3850"/>
              </a:lnSpc>
            </a:pPr>
            <a:r>
              <a:rPr lang="en-US" sz="3500">
                <a:solidFill>
                  <a:srgbClr val="737373"/>
                </a:solidFill>
                <a:latin typeface="Calibri (MS) Bold"/>
              </a:rPr>
              <a:t>Tuy nhiên, thời gian của thuật toán do nhóm triển khai - 70 giây, dài hơn nhiều so với khi sử dụng thư viện – 15 giây.</a:t>
            </a:r>
          </a:p>
          <a:p>
            <a:pPr algn="just">
              <a:lnSpc>
                <a:spcPts val="385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5901312" y="3962400"/>
            <a:ext cx="7571992" cy="1228725"/>
          </a:xfrm>
          <a:prstGeom prst="rect">
            <a:avLst/>
          </a:prstGeom>
        </p:spPr>
        <p:txBody>
          <a:bodyPr anchor="t" rtlCol="false" tIns="0" lIns="0" bIns="0" rIns="0">
            <a:spAutoFit/>
          </a:bodyPr>
          <a:lstStyle/>
          <a:p>
            <a:pPr algn="r">
              <a:lnSpc>
                <a:spcPts val="8250"/>
              </a:lnSpc>
            </a:pPr>
            <a:r>
              <a:rPr lang="en-US" sz="7500">
                <a:solidFill>
                  <a:srgbClr val="FFFFFF"/>
                </a:solidFill>
                <a:latin typeface="Calibri (MS) Bold"/>
              </a:rPr>
              <a:t>KẾT LUẬN</a:t>
            </a:r>
          </a:p>
        </p:txBody>
      </p:sp>
      <p:sp>
        <p:nvSpPr>
          <p:cNvPr name="TextBox 6" id="6"/>
          <p:cNvSpPr txBox="true"/>
          <p:nvPr/>
        </p:nvSpPr>
        <p:spPr>
          <a:xfrm rot="0">
            <a:off x="1790700" y="1847850"/>
            <a:ext cx="1938412" cy="1003308"/>
          </a:xfrm>
          <a:prstGeom prst="rect">
            <a:avLst/>
          </a:prstGeom>
        </p:spPr>
        <p:txBody>
          <a:bodyPr anchor="t" rtlCol="false" tIns="0" lIns="0" bIns="0" rIns="0">
            <a:spAutoFit/>
          </a:bodyPr>
          <a:lstStyle/>
          <a:p>
            <a:pPr>
              <a:lnSpc>
                <a:spcPts val="7700"/>
              </a:lnSpc>
            </a:pPr>
            <a:r>
              <a:rPr lang="en-US" sz="7000">
                <a:solidFill>
                  <a:srgbClr val="FFFFFF"/>
                </a:solidFill>
                <a:latin typeface="DM Sans Bold"/>
              </a:rPr>
              <a:t>03.</a:t>
            </a:r>
          </a:p>
        </p:txBody>
      </p:sp>
      <p:sp>
        <p:nvSpPr>
          <p:cNvPr name="Freeform 7" id="7"/>
          <p:cNvSpPr/>
          <p:nvPr/>
        </p:nvSpPr>
        <p:spPr>
          <a:xfrm flipH="false" flipV="false" rot="0">
            <a:off x="5893678" y="8135576"/>
            <a:ext cx="4102978" cy="2245448"/>
          </a:xfrm>
          <a:custGeom>
            <a:avLst/>
            <a:gdLst/>
            <a:ahLst/>
            <a:cxnLst/>
            <a:rect r="r" b="b" t="t" l="l"/>
            <a:pathLst>
              <a:path h="2245448" w="410297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28700" y="8135576"/>
            <a:ext cx="4102978" cy="3133183"/>
          </a:xfrm>
          <a:custGeom>
            <a:avLst/>
            <a:gdLst/>
            <a:ahLst/>
            <a:cxnLst/>
            <a:rect r="r" b="b" t="t" l="l"/>
            <a:pathLst>
              <a:path h="3133183" w="4102978">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543121" y="-2151424"/>
            <a:ext cx="9489757" cy="10287000"/>
          </a:xfrm>
          <a:custGeom>
            <a:avLst/>
            <a:gdLst/>
            <a:ahLst/>
            <a:cxnLst/>
            <a:rect r="r" b="b" t="t" l="l"/>
            <a:pathLst>
              <a:path h="10287000" w="9489757">
                <a:moveTo>
                  <a:pt x="0" y="0"/>
                </a:moveTo>
                <a:lnTo>
                  <a:pt x="9489758" y="0"/>
                </a:lnTo>
                <a:lnTo>
                  <a:pt x="9489758" y="10287000"/>
                </a:lnTo>
                <a:lnTo>
                  <a:pt x="0" y="102870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3482016" y="-2080942"/>
            <a:ext cx="5450085" cy="4161883"/>
          </a:xfrm>
          <a:custGeom>
            <a:avLst/>
            <a:gdLst/>
            <a:ahLst/>
            <a:cxnLst/>
            <a:rect r="r" b="b" t="t" l="l"/>
            <a:pathLst>
              <a:path h="4161883" w="5450085">
                <a:moveTo>
                  <a:pt x="0" y="0"/>
                </a:moveTo>
                <a:lnTo>
                  <a:pt x="5450085" y="0"/>
                </a:lnTo>
                <a:lnTo>
                  <a:pt x="5450085" y="4161884"/>
                </a:lnTo>
                <a:lnTo>
                  <a:pt x="0" y="41618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sp>
        <p:sp>
          <p:nvSpPr>
            <p:cNvPr name="TextBox 5" id="5"/>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687816" y="2648843"/>
            <a:ext cx="8912367" cy="1125860"/>
          </a:xfrm>
          <a:prstGeom prst="rect">
            <a:avLst/>
          </a:prstGeom>
        </p:spPr>
        <p:txBody>
          <a:bodyPr anchor="t" rtlCol="false" tIns="0" lIns="0" bIns="0" rIns="0">
            <a:spAutoFit/>
          </a:bodyPr>
          <a:lstStyle/>
          <a:p>
            <a:pPr algn="ctr">
              <a:lnSpc>
                <a:spcPts val="7590"/>
              </a:lnSpc>
            </a:pPr>
            <a:r>
              <a:rPr lang="en-US" sz="6900">
                <a:solidFill>
                  <a:srgbClr val="FFFFFF"/>
                </a:solidFill>
                <a:latin typeface="Calibri (MS) Bold"/>
              </a:rPr>
              <a:t>KẾT LUẬN</a:t>
            </a:r>
          </a:p>
        </p:txBody>
      </p:sp>
      <p:grpSp>
        <p:nvGrpSpPr>
          <p:cNvPr name="Group 7" id="7"/>
          <p:cNvGrpSpPr/>
          <p:nvPr/>
        </p:nvGrpSpPr>
        <p:grpSpPr>
          <a:xfrm rot="0">
            <a:off x="2494557" y="5143500"/>
            <a:ext cx="3741646" cy="881318"/>
            <a:chOff x="0" y="0"/>
            <a:chExt cx="985454" cy="232117"/>
          </a:xfrm>
        </p:grpSpPr>
        <p:sp>
          <p:nvSpPr>
            <p:cNvPr name="Freeform 8" id="8"/>
            <p:cNvSpPr/>
            <p:nvPr/>
          </p:nvSpPr>
          <p:spPr>
            <a:xfrm flipH="false" flipV="false" rot="0">
              <a:off x="0" y="0"/>
              <a:ext cx="985454" cy="232117"/>
            </a:xfrm>
            <a:custGeom>
              <a:avLst/>
              <a:gdLst/>
              <a:ahLst/>
              <a:cxnLst/>
              <a:rect r="r" b="b" t="t" l="l"/>
              <a:pathLst>
                <a:path h="232117" w="985454">
                  <a:moveTo>
                    <a:pt x="105525" y="0"/>
                  </a:moveTo>
                  <a:lnTo>
                    <a:pt x="879929" y="0"/>
                  </a:lnTo>
                  <a:cubicBezTo>
                    <a:pt x="907916" y="0"/>
                    <a:pt x="934757" y="11118"/>
                    <a:pt x="954547" y="30908"/>
                  </a:cubicBezTo>
                  <a:cubicBezTo>
                    <a:pt x="974336" y="50697"/>
                    <a:pt x="985454" y="77538"/>
                    <a:pt x="985454" y="105525"/>
                  </a:cubicBezTo>
                  <a:lnTo>
                    <a:pt x="985454" y="126592"/>
                  </a:lnTo>
                  <a:cubicBezTo>
                    <a:pt x="985454" y="154579"/>
                    <a:pt x="974336" y="181419"/>
                    <a:pt x="954547" y="201209"/>
                  </a:cubicBezTo>
                  <a:cubicBezTo>
                    <a:pt x="934757" y="220999"/>
                    <a:pt x="907916" y="232117"/>
                    <a:pt x="879929" y="232117"/>
                  </a:cubicBezTo>
                  <a:lnTo>
                    <a:pt x="105525" y="232117"/>
                  </a:lnTo>
                  <a:cubicBezTo>
                    <a:pt x="77538" y="232117"/>
                    <a:pt x="50697" y="220999"/>
                    <a:pt x="30908" y="201209"/>
                  </a:cubicBezTo>
                  <a:cubicBezTo>
                    <a:pt x="11118" y="181419"/>
                    <a:pt x="0" y="154579"/>
                    <a:pt x="0" y="126592"/>
                  </a:cubicBezTo>
                  <a:lnTo>
                    <a:pt x="0" y="105525"/>
                  </a:lnTo>
                  <a:cubicBezTo>
                    <a:pt x="0" y="77538"/>
                    <a:pt x="11118" y="50697"/>
                    <a:pt x="30908" y="30908"/>
                  </a:cubicBezTo>
                  <a:cubicBezTo>
                    <a:pt x="50697" y="11118"/>
                    <a:pt x="77538" y="0"/>
                    <a:pt x="105525" y="0"/>
                  </a:cubicBezTo>
                  <a:close/>
                </a:path>
              </a:pathLst>
            </a:custGeom>
            <a:solidFill>
              <a:srgbClr val="FFFFFF"/>
            </a:solidFill>
          </p:spPr>
        </p:sp>
        <p:sp>
          <p:nvSpPr>
            <p:cNvPr name="TextBox 9" id="9"/>
            <p:cNvSpPr txBox="true"/>
            <p:nvPr/>
          </p:nvSpPr>
          <p:spPr>
            <a:xfrm>
              <a:off x="0" y="-38100"/>
              <a:ext cx="985454" cy="270217"/>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2178746" y="5281164"/>
            <a:ext cx="4373269" cy="568331"/>
          </a:xfrm>
          <a:prstGeom prst="rect">
            <a:avLst/>
          </a:prstGeom>
        </p:spPr>
        <p:txBody>
          <a:bodyPr anchor="t" rtlCol="false" tIns="0" lIns="0" bIns="0" rIns="0">
            <a:spAutoFit/>
          </a:bodyPr>
          <a:lstStyle/>
          <a:p>
            <a:pPr algn="ctr">
              <a:lnSpc>
                <a:spcPts val="3850"/>
              </a:lnSpc>
            </a:pPr>
            <a:r>
              <a:rPr lang="en-US" sz="3500">
                <a:solidFill>
                  <a:srgbClr val="8CA9AD"/>
                </a:solidFill>
                <a:latin typeface="Calibri (MS) Bold"/>
              </a:rPr>
              <a:t>Ưu điểm</a:t>
            </a:r>
          </a:p>
        </p:txBody>
      </p:sp>
      <p:grpSp>
        <p:nvGrpSpPr>
          <p:cNvPr name="Group 11" id="11"/>
          <p:cNvGrpSpPr/>
          <p:nvPr/>
        </p:nvGrpSpPr>
        <p:grpSpPr>
          <a:xfrm rot="0">
            <a:off x="7273177" y="5143500"/>
            <a:ext cx="3741646" cy="881318"/>
            <a:chOff x="0" y="0"/>
            <a:chExt cx="985454" cy="232117"/>
          </a:xfrm>
        </p:grpSpPr>
        <p:sp>
          <p:nvSpPr>
            <p:cNvPr name="Freeform 12" id="12"/>
            <p:cNvSpPr/>
            <p:nvPr/>
          </p:nvSpPr>
          <p:spPr>
            <a:xfrm flipH="false" flipV="false" rot="0">
              <a:off x="0" y="0"/>
              <a:ext cx="985454" cy="232117"/>
            </a:xfrm>
            <a:custGeom>
              <a:avLst/>
              <a:gdLst/>
              <a:ahLst/>
              <a:cxnLst/>
              <a:rect r="r" b="b" t="t" l="l"/>
              <a:pathLst>
                <a:path h="232117" w="985454">
                  <a:moveTo>
                    <a:pt x="105525" y="0"/>
                  </a:moveTo>
                  <a:lnTo>
                    <a:pt x="879929" y="0"/>
                  </a:lnTo>
                  <a:cubicBezTo>
                    <a:pt x="907916" y="0"/>
                    <a:pt x="934757" y="11118"/>
                    <a:pt x="954547" y="30908"/>
                  </a:cubicBezTo>
                  <a:cubicBezTo>
                    <a:pt x="974336" y="50697"/>
                    <a:pt x="985454" y="77538"/>
                    <a:pt x="985454" y="105525"/>
                  </a:cubicBezTo>
                  <a:lnTo>
                    <a:pt x="985454" y="126592"/>
                  </a:lnTo>
                  <a:cubicBezTo>
                    <a:pt x="985454" y="154579"/>
                    <a:pt x="974336" y="181419"/>
                    <a:pt x="954547" y="201209"/>
                  </a:cubicBezTo>
                  <a:cubicBezTo>
                    <a:pt x="934757" y="220999"/>
                    <a:pt x="907916" y="232117"/>
                    <a:pt x="879929" y="232117"/>
                  </a:cubicBezTo>
                  <a:lnTo>
                    <a:pt x="105525" y="232117"/>
                  </a:lnTo>
                  <a:cubicBezTo>
                    <a:pt x="77538" y="232117"/>
                    <a:pt x="50697" y="220999"/>
                    <a:pt x="30908" y="201209"/>
                  </a:cubicBezTo>
                  <a:cubicBezTo>
                    <a:pt x="11118" y="181419"/>
                    <a:pt x="0" y="154579"/>
                    <a:pt x="0" y="126592"/>
                  </a:cubicBezTo>
                  <a:lnTo>
                    <a:pt x="0" y="105525"/>
                  </a:lnTo>
                  <a:cubicBezTo>
                    <a:pt x="0" y="77538"/>
                    <a:pt x="11118" y="50697"/>
                    <a:pt x="30908" y="30908"/>
                  </a:cubicBezTo>
                  <a:cubicBezTo>
                    <a:pt x="50697" y="11118"/>
                    <a:pt x="77538" y="0"/>
                    <a:pt x="105525" y="0"/>
                  </a:cubicBezTo>
                  <a:close/>
                </a:path>
              </a:pathLst>
            </a:custGeom>
            <a:solidFill>
              <a:srgbClr val="FFFFFF"/>
            </a:solidFill>
          </p:spPr>
        </p:sp>
        <p:sp>
          <p:nvSpPr>
            <p:cNvPr name="TextBox 13" id="13"/>
            <p:cNvSpPr txBox="true"/>
            <p:nvPr/>
          </p:nvSpPr>
          <p:spPr>
            <a:xfrm>
              <a:off x="0" y="-38100"/>
              <a:ext cx="985454" cy="270217"/>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6957365" y="5281164"/>
            <a:ext cx="4373269" cy="568331"/>
          </a:xfrm>
          <a:prstGeom prst="rect">
            <a:avLst/>
          </a:prstGeom>
        </p:spPr>
        <p:txBody>
          <a:bodyPr anchor="t" rtlCol="false" tIns="0" lIns="0" bIns="0" rIns="0">
            <a:spAutoFit/>
          </a:bodyPr>
          <a:lstStyle/>
          <a:p>
            <a:pPr algn="ctr">
              <a:lnSpc>
                <a:spcPts val="3850"/>
              </a:lnSpc>
            </a:pPr>
            <a:r>
              <a:rPr lang="en-US" sz="3500">
                <a:solidFill>
                  <a:srgbClr val="8CA9AD"/>
                </a:solidFill>
                <a:latin typeface="Calibri (MS) Bold"/>
              </a:rPr>
              <a:t>Nhược điểm</a:t>
            </a:r>
          </a:p>
        </p:txBody>
      </p:sp>
      <p:grpSp>
        <p:nvGrpSpPr>
          <p:cNvPr name="Group 15" id="15"/>
          <p:cNvGrpSpPr/>
          <p:nvPr/>
        </p:nvGrpSpPr>
        <p:grpSpPr>
          <a:xfrm rot="0">
            <a:off x="12051796" y="5143500"/>
            <a:ext cx="3741646" cy="881318"/>
            <a:chOff x="0" y="0"/>
            <a:chExt cx="985454" cy="232117"/>
          </a:xfrm>
        </p:grpSpPr>
        <p:sp>
          <p:nvSpPr>
            <p:cNvPr name="Freeform 16" id="16"/>
            <p:cNvSpPr/>
            <p:nvPr/>
          </p:nvSpPr>
          <p:spPr>
            <a:xfrm flipH="false" flipV="false" rot="0">
              <a:off x="0" y="0"/>
              <a:ext cx="985454" cy="232117"/>
            </a:xfrm>
            <a:custGeom>
              <a:avLst/>
              <a:gdLst/>
              <a:ahLst/>
              <a:cxnLst/>
              <a:rect r="r" b="b" t="t" l="l"/>
              <a:pathLst>
                <a:path h="232117" w="985454">
                  <a:moveTo>
                    <a:pt x="105525" y="0"/>
                  </a:moveTo>
                  <a:lnTo>
                    <a:pt x="879929" y="0"/>
                  </a:lnTo>
                  <a:cubicBezTo>
                    <a:pt x="907916" y="0"/>
                    <a:pt x="934757" y="11118"/>
                    <a:pt x="954547" y="30908"/>
                  </a:cubicBezTo>
                  <a:cubicBezTo>
                    <a:pt x="974336" y="50697"/>
                    <a:pt x="985454" y="77538"/>
                    <a:pt x="985454" y="105525"/>
                  </a:cubicBezTo>
                  <a:lnTo>
                    <a:pt x="985454" y="126592"/>
                  </a:lnTo>
                  <a:cubicBezTo>
                    <a:pt x="985454" y="154579"/>
                    <a:pt x="974336" y="181419"/>
                    <a:pt x="954547" y="201209"/>
                  </a:cubicBezTo>
                  <a:cubicBezTo>
                    <a:pt x="934757" y="220999"/>
                    <a:pt x="907916" y="232117"/>
                    <a:pt x="879929" y="232117"/>
                  </a:cubicBezTo>
                  <a:lnTo>
                    <a:pt x="105525" y="232117"/>
                  </a:lnTo>
                  <a:cubicBezTo>
                    <a:pt x="77538" y="232117"/>
                    <a:pt x="50697" y="220999"/>
                    <a:pt x="30908" y="201209"/>
                  </a:cubicBezTo>
                  <a:cubicBezTo>
                    <a:pt x="11118" y="181419"/>
                    <a:pt x="0" y="154579"/>
                    <a:pt x="0" y="126592"/>
                  </a:cubicBezTo>
                  <a:lnTo>
                    <a:pt x="0" y="105525"/>
                  </a:lnTo>
                  <a:cubicBezTo>
                    <a:pt x="0" y="77538"/>
                    <a:pt x="11118" y="50697"/>
                    <a:pt x="30908" y="30908"/>
                  </a:cubicBezTo>
                  <a:cubicBezTo>
                    <a:pt x="50697" y="11118"/>
                    <a:pt x="77538" y="0"/>
                    <a:pt x="105525" y="0"/>
                  </a:cubicBezTo>
                  <a:close/>
                </a:path>
              </a:pathLst>
            </a:custGeom>
            <a:solidFill>
              <a:srgbClr val="FFFFFF"/>
            </a:solidFill>
          </p:spPr>
        </p:sp>
        <p:sp>
          <p:nvSpPr>
            <p:cNvPr name="TextBox 17" id="17"/>
            <p:cNvSpPr txBox="true"/>
            <p:nvPr/>
          </p:nvSpPr>
          <p:spPr>
            <a:xfrm>
              <a:off x="0" y="-38100"/>
              <a:ext cx="985454" cy="270217"/>
            </a:xfrm>
            <a:prstGeom prst="rect">
              <a:avLst/>
            </a:prstGeom>
          </p:spPr>
          <p:txBody>
            <a:bodyPr anchor="ctr" rtlCol="false" tIns="50800" lIns="50800" bIns="50800" rIns="50800"/>
            <a:lstStyle/>
            <a:p>
              <a:pPr algn="ctr">
                <a:lnSpc>
                  <a:spcPts val="2659"/>
                </a:lnSpc>
                <a:spcBef>
                  <a:spcPct val="0"/>
                </a:spcBef>
              </a:pPr>
            </a:p>
          </p:txBody>
        </p:sp>
      </p:grpSp>
      <p:sp>
        <p:nvSpPr>
          <p:cNvPr name="TextBox 18" id="18"/>
          <p:cNvSpPr txBox="true"/>
          <p:nvPr/>
        </p:nvSpPr>
        <p:spPr>
          <a:xfrm rot="0">
            <a:off x="11735985" y="5281164"/>
            <a:ext cx="4373269" cy="568331"/>
          </a:xfrm>
          <a:prstGeom prst="rect">
            <a:avLst/>
          </a:prstGeom>
        </p:spPr>
        <p:txBody>
          <a:bodyPr anchor="t" rtlCol="false" tIns="0" lIns="0" bIns="0" rIns="0">
            <a:spAutoFit/>
          </a:bodyPr>
          <a:lstStyle/>
          <a:p>
            <a:pPr algn="ctr">
              <a:lnSpc>
                <a:spcPts val="3850"/>
              </a:lnSpc>
            </a:pPr>
            <a:r>
              <a:rPr lang="en-US" sz="3500">
                <a:solidFill>
                  <a:srgbClr val="8CA9AD"/>
                </a:solidFill>
                <a:latin typeface="Calibri (MS) Bold"/>
              </a:rPr>
              <a:t>Hướng phát triển</a:t>
            </a:r>
          </a:p>
        </p:txBody>
      </p:sp>
      <p:sp>
        <p:nvSpPr>
          <p:cNvPr name="Freeform 19" id="19"/>
          <p:cNvSpPr/>
          <p:nvPr/>
        </p:nvSpPr>
        <p:spPr>
          <a:xfrm flipH="false" flipV="false" rot="0">
            <a:off x="-4744879" y="9258300"/>
            <a:ext cx="9489757" cy="10287000"/>
          </a:xfrm>
          <a:custGeom>
            <a:avLst/>
            <a:gdLst/>
            <a:ahLst/>
            <a:cxnLst/>
            <a:rect r="r" b="b" t="t" l="l"/>
            <a:pathLst>
              <a:path h="10287000" w="9489757">
                <a:moveTo>
                  <a:pt x="0" y="0"/>
                </a:moveTo>
                <a:lnTo>
                  <a:pt x="9489758" y="0"/>
                </a:lnTo>
                <a:lnTo>
                  <a:pt x="9489758"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8CA9AD"/>
        </a:solidFill>
      </p:bgPr>
    </p:bg>
    <p:spTree>
      <p:nvGrpSpPr>
        <p:cNvPr id="1" name=""/>
        <p:cNvGrpSpPr/>
        <p:nvPr/>
      </p:nvGrpSpPr>
      <p:grpSpPr>
        <a:xfrm>
          <a:off x="0" y="0"/>
          <a:ext cx="0" cy="0"/>
          <a:chOff x="0" y="0"/>
          <a:chExt cx="0" cy="0"/>
        </a:xfrm>
      </p:grpSpPr>
      <p:sp>
        <p:nvSpPr>
          <p:cNvPr name="TextBox 2" id="2"/>
          <p:cNvSpPr txBox="true"/>
          <p:nvPr/>
        </p:nvSpPr>
        <p:spPr>
          <a:xfrm rot="0">
            <a:off x="1425591" y="2765353"/>
            <a:ext cx="15436818" cy="3787775"/>
          </a:xfrm>
          <a:prstGeom prst="rect">
            <a:avLst/>
          </a:prstGeom>
        </p:spPr>
        <p:txBody>
          <a:bodyPr anchor="t" rtlCol="false" tIns="0" lIns="0" bIns="0" rIns="0">
            <a:spAutoFit/>
          </a:bodyPr>
          <a:lstStyle/>
          <a:p>
            <a:pPr algn="ctr">
              <a:lnSpc>
                <a:spcPts val="13750"/>
              </a:lnSpc>
            </a:pPr>
            <a:r>
              <a:rPr lang="en-US" sz="12500">
                <a:solidFill>
                  <a:srgbClr val="FFFFFF"/>
                </a:solidFill>
                <a:latin typeface="Calibri (MS) Bold"/>
              </a:rPr>
              <a:t>CẢM ƠN THẦY ĐÃ LẮNG NGHE</a:t>
            </a:r>
          </a:p>
        </p:txBody>
      </p:sp>
      <p:sp>
        <p:nvSpPr>
          <p:cNvPr name="Freeform 3" id="3"/>
          <p:cNvSpPr/>
          <p:nvPr/>
        </p:nvSpPr>
        <p:spPr>
          <a:xfrm flipH="false" flipV="false" rot="0">
            <a:off x="1028700" y="-1122724"/>
            <a:ext cx="4102978" cy="2245448"/>
          </a:xfrm>
          <a:custGeom>
            <a:avLst/>
            <a:gdLst/>
            <a:ahLst/>
            <a:cxnLst/>
            <a:rect r="r" b="b" t="t" l="l"/>
            <a:pathLst>
              <a:path h="2245448" w="410297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3156322" y="7153817"/>
            <a:ext cx="4102978" cy="3133183"/>
          </a:xfrm>
          <a:custGeom>
            <a:avLst/>
            <a:gdLst/>
            <a:ahLst/>
            <a:cxnLst/>
            <a:rect r="r" b="b" t="t" l="l"/>
            <a:pathLst>
              <a:path h="3133183" w="4102978">
                <a:moveTo>
                  <a:pt x="0" y="3133183"/>
                </a:moveTo>
                <a:lnTo>
                  <a:pt x="4102978" y="3133183"/>
                </a:lnTo>
                <a:lnTo>
                  <a:pt x="4102978" y="0"/>
                </a:lnTo>
                <a:lnTo>
                  <a:pt x="0" y="0"/>
                </a:lnTo>
                <a:lnTo>
                  <a:pt x="0" y="3133183"/>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17556" y="9164276"/>
            <a:ext cx="4102978" cy="2245448"/>
          </a:xfrm>
          <a:custGeom>
            <a:avLst/>
            <a:gdLst/>
            <a:ahLst/>
            <a:cxnLst/>
            <a:rect r="r" b="b" t="t" l="l"/>
            <a:pathLst>
              <a:path h="2245448" w="410297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5618" y="2253375"/>
            <a:ext cx="9172382" cy="5729821"/>
          </a:xfrm>
          <a:custGeom>
            <a:avLst/>
            <a:gdLst/>
            <a:ahLst/>
            <a:cxnLst/>
            <a:rect r="r" b="b" t="t" l="l"/>
            <a:pathLst>
              <a:path h="5729821" w="9172382">
                <a:moveTo>
                  <a:pt x="0" y="0"/>
                </a:moveTo>
                <a:lnTo>
                  <a:pt x="9172382" y="0"/>
                </a:lnTo>
                <a:lnTo>
                  <a:pt x="9172382" y="5729821"/>
                </a:lnTo>
                <a:lnTo>
                  <a:pt x="0" y="5729821"/>
                </a:lnTo>
                <a:lnTo>
                  <a:pt x="0" y="0"/>
                </a:lnTo>
                <a:close/>
              </a:path>
            </a:pathLst>
          </a:custGeom>
          <a:blipFill>
            <a:blip r:embed="rId4"/>
            <a:stretch>
              <a:fillRect l="0" t="0" r="0" b="0"/>
            </a:stretch>
          </a:blipFill>
        </p:spPr>
      </p:sp>
      <p:sp>
        <p:nvSpPr>
          <p:cNvPr name="TextBox 4" id="4"/>
          <p:cNvSpPr txBox="true"/>
          <p:nvPr/>
        </p:nvSpPr>
        <p:spPr>
          <a:xfrm rot="0">
            <a:off x="2417556" y="2251549"/>
            <a:ext cx="6726444" cy="733431"/>
          </a:xfrm>
          <a:prstGeom prst="rect">
            <a:avLst/>
          </a:prstGeom>
        </p:spPr>
        <p:txBody>
          <a:bodyPr anchor="t" rtlCol="false" tIns="0" lIns="0" bIns="0" rIns="0">
            <a:spAutoFit/>
          </a:bodyPr>
          <a:lstStyle/>
          <a:p>
            <a:pPr>
              <a:lnSpc>
                <a:spcPts val="4950"/>
              </a:lnSpc>
            </a:pPr>
            <a:r>
              <a:rPr lang="en-US" sz="4500">
                <a:solidFill>
                  <a:srgbClr val="8CA9AD"/>
                </a:solidFill>
                <a:latin typeface="Calibri (MS) Bold"/>
              </a:rPr>
              <a:t>THẺ TÍN DỤNG</a:t>
            </a:r>
          </a:p>
        </p:txBody>
      </p:sp>
      <p:sp>
        <p:nvSpPr>
          <p:cNvPr name="TextBox 5" id="5"/>
          <p:cNvSpPr txBox="true"/>
          <p:nvPr/>
        </p:nvSpPr>
        <p:spPr>
          <a:xfrm rot="0">
            <a:off x="2417556" y="3600633"/>
            <a:ext cx="5953371" cy="2997206"/>
          </a:xfrm>
          <a:prstGeom prst="rect">
            <a:avLst/>
          </a:prstGeom>
        </p:spPr>
        <p:txBody>
          <a:bodyPr anchor="t" rtlCol="false" tIns="0" lIns="0" bIns="0" rIns="0">
            <a:spAutoFit/>
          </a:bodyPr>
          <a:lstStyle/>
          <a:p>
            <a:pPr algn="just">
              <a:lnSpc>
                <a:spcPts val="3850"/>
              </a:lnSpc>
            </a:pPr>
            <a:r>
              <a:rPr lang="en-US" sz="3500">
                <a:solidFill>
                  <a:srgbClr val="737373"/>
                </a:solidFill>
                <a:latin typeface="Calibri (MS)"/>
              </a:rPr>
              <a:t>Việc sở hữu thẻ tín dụng mang lại cảm giác an toàn, giúp người dùng không cần mang theo nhiều tiền mặt, mà vẫn có thể thanh toán linh hoạt ở mọi nơi và mọi thời điểm.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419457" y="6125117"/>
            <a:ext cx="5450085" cy="4161883"/>
          </a:xfrm>
          <a:custGeom>
            <a:avLst/>
            <a:gdLst/>
            <a:ahLst/>
            <a:cxnLst/>
            <a:rect r="r" b="b" t="t" l="l"/>
            <a:pathLst>
              <a:path h="4161883" w="5450085">
                <a:moveTo>
                  <a:pt x="0" y="0"/>
                </a:moveTo>
                <a:lnTo>
                  <a:pt x="5450086" y="0"/>
                </a:lnTo>
                <a:lnTo>
                  <a:pt x="5450086" y="4161883"/>
                </a:lnTo>
                <a:lnTo>
                  <a:pt x="0" y="41618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1061889" y="-806818"/>
            <a:ext cx="4165223" cy="5950318"/>
          </a:xfrm>
          <a:custGeom>
            <a:avLst/>
            <a:gdLst/>
            <a:ahLst/>
            <a:cxnLst/>
            <a:rect r="r" b="b" t="t" l="l"/>
            <a:pathLst>
              <a:path h="5950318" w="4165223">
                <a:moveTo>
                  <a:pt x="0" y="0"/>
                </a:moveTo>
                <a:lnTo>
                  <a:pt x="4165222" y="0"/>
                </a:lnTo>
                <a:lnTo>
                  <a:pt x="4165222" y="5950318"/>
                </a:lnTo>
                <a:lnTo>
                  <a:pt x="0" y="59503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3994" y="2934182"/>
            <a:ext cx="5891514" cy="4418636"/>
          </a:xfrm>
          <a:custGeom>
            <a:avLst/>
            <a:gdLst/>
            <a:ahLst/>
            <a:cxnLst/>
            <a:rect r="r" b="b" t="t" l="l"/>
            <a:pathLst>
              <a:path h="4418636" w="5891514">
                <a:moveTo>
                  <a:pt x="0" y="0"/>
                </a:moveTo>
                <a:lnTo>
                  <a:pt x="5891515" y="0"/>
                </a:lnTo>
                <a:lnTo>
                  <a:pt x="5891515" y="4418636"/>
                </a:lnTo>
                <a:lnTo>
                  <a:pt x="0" y="4418636"/>
                </a:lnTo>
                <a:lnTo>
                  <a:pt x="0" y="0"/>
                </a:lnTo>
                <a:close/>
              </a:path>
            </a:pathLst>
          </a:custGeom>
          <a:blipFill>
            <a:blip r:embed="rId6"/>
            <a:stretch>
              <a:fillRect l="-16607" t="-16666" r="-16607" b="-16666"/>
            </a:stretch>
          </a:blipFill>
        </p:spPr>
      </p:sp>
      <p:sp>
        <p:nvSpPr>
          <p:cNvPr name="Freeform 5" id="5"/>
          <p:cNvSpPr/>
          <p:nvPr/>
        </p:nvSpPr>
        <p:spPr>
          <a:xfrm flipH="false" flipV="false" rot="0">
            <a:off x="9477448" y="2698798"/>
            <a:ext cx="7334105" cy="4889403"/>
          </a:xfrm>
          <a:custGeom>
            <a:avLst/>
            <a:gdLst/>
            <a:ahLst/>
            <a:cxnLst/>
            <a:rect r="r" b="b" t="t" l="l"/>
            <a:pathLst>
              <a:path h="4889403" w="7334105">
                <a:moveTo>
                  <a:pt x="0" y="0"/>
                </a:moveTo>
                <a:lnTo>
                  <a:pt x="7334104" y="0"/>
                </a:lnTo>
                <a:lnTo>
                  <a:pt x="7334104" y="4889404"/>
                </a:lnTo>
                <a:lnTo>
                  <a:pt x="0" y="4889404"/>
                </a:lnTo>
                <a:lnTo>
                  <a:pt x="0" y="0"/>
                </a:lnTo>
                <a:close/>
              </a:path>
            </a:pathLst>
          </a:custGeom>
          <a:blipFill>
            <a:blip r:embed="rId7"/>
            <a:stretch>
              <a:fillRect l="0" t="-12437" r="0" b="-12437"/>
            </a:stretch>
          </a:blipFill>
        </p:spPr>
      </p:sp>
      <p:sp>
        <p:nvSpPr>
          <p:cNvPr name="Freeform 6" id="6"/>
          <p:cNvSpPr/>
          <p:nvPr/>
        </p:nvSpPr>
        <p:spPr>
          <a:xfrm flipH="false" flipV="false" rot="0">
            <a:off x="7751537" y="4528644"/>
            <a:ext cx="1725911" cy="1229711"/>
          </a:xfrm>
          <a:custGeom>
            <a:avLst/>
            <a:gdLst/>
            <a:ahLst/>
            <a:cxnLst/>
            <a:rect r="r" b="b" t="t" l="l"/>
            <a:pathLst>
              <a:path h="1229711" w="1725911">
                <a:moveTo>
                  <a:pt x="0" y="0"/>
                </a:moveTo>
                <a:lnTo>
                  <a:pt x="1725911" y="0"/>
                </a:lnTo>
                <a:lnTo>
                  <a:pt x="1725911" y="1229712"/>
                </a:lnTo>
                <a:lnTo>
                  <a:pt x="0" y="1229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350426" y="4486275"/>
            <a:ext cx="9587148" cy="1228725"/>
          </a:xfrm>
          <a:prstGeom prst="rect">
            <a:avLst/>
          </a:prstGeom>
        </p:spPr>
        <p:txBody>
          <a:bodyPr anchor="t" rtlCol="false" tIns="0" lIns="0" bIns="0" rIns="0">
            <a:spAutoFit/>
          </a:bodyPr>
          <a:lstStyle/>
          <a:p>
            <a:pPr algn="ctr">
              <a:lnSpc>
                <a:spcPts val="8250"/>
              </a:lnSpc>
            </a:pPr>
            <a:r>
              <a:rPr lang="en-US" sz="7500">
                <a:solidFill>
                  <a:srgbClr val="FFFFFF"/>
                </a:solidFill>
                <a:latin typeface="Calibri (MS) Bold"/>
              </a:rPr>
              <a:t>GIỚI THIỆU DATASET</a:t>
            </a:r>
          </a:p>
        </p:txBody>
      </p:sp>
      <p:sp>
        <p:nvSpPr>
          <p:cNvPr name="Freeform 6" id="6"/>
          <p:cNvSpPr/>
          <p:nvPr/>
        </p:nvSpPr>
        <p:spPr>
          <a:xfrm flipH="false" flipV="false" rot="0">
            <a:off x="5893678" y="8135576"/>
            <a:ext cx="4102978" cy="2245448"/>
          </a:xfrm>
          <a:custGeom>
            <a:avLst/>
            <a:gdLst/>
            <a:ahLst/>
            <a:cxnLst/>
            <a:rect r="r" b="b" t="t" l="l"/>
            <a:pathLst>
              <a:path h="2245448" w="410297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28700" y="8135576"/>
            <a:ext cx="4102978" cy="3133183"/>
          </a:xfrm>
          <a:custGeom>
            <a:avLst/>
            <a:gdLst/>
            <a:ahLst/>
            <a:cxnLst/>
            <a:rect r="r" b="b" t="t" l="l"/>
            <a:pathLst>
              <a:path h="3133183" w="4102978">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543121" y="-2151424"/>
            <a:ext cx="9489757" cy="10287000"/>
          </a:xfrm>
          <a:custGeom>
            <a:avLst/>
            <a:gdLst/>
            <a:ahLst/>
            <a:cxnLst/>
            <a:rect r="r" b="b" t="t" l="l"/>
            <a:pathLst>
              <a:path h="10287000" w="9489757">
                <a:moveTo>
                  <a:pt x="0" y="0"/>
                </a:moveTo>
                <a:lnTo>
                  <a:pt x="9489758" y="0"/>
                </a:lnTo>
                <a:lnTo>
                  <a:pt x="9489758" y="10287000"/>
                </a:lnTo>
                <a:lnTo>
                  <a:pt x="0" y="102870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790700" y="1847850"/>
            <a:ext cx="1938412" cy="1003308"/>
          </a:xfrm>
          <a:prstGeom prst="rect">
            <a:avLst/>
          </a:prstGeom>
        </p:spPr>
        <p:txBody>
          <a:bodyPr anchor="t" rtlCol="false" tIns="0" lIns="0" bIns="0" rIns="0">
            <a:spAutoFit/>
          </a:bodyPr>
          <a:lstStyle/>
          <a:p>
            <a:pPr>
              <a:lnSpc>
                <a:spcPts val="7700"/>
              </a:lnSpc>
            </a:pPr>
            <a:r>
              <a:rPr lang="en-US" sz="7000">
                <a:solidFill>
                  <a:srgbClr val="FFFFFF"/>
                </a:solidFill>
                <a:latin typeface="DM Sans Bold"/>
              </a:rPr>
              <a:t>01.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8CA9AD"/>
        </a:solidFill>
      </p:bgPr>
    </p:bg>
    <p:spTree>
      <p:nvGrpSpPr>
        <p:cNvPr id="1" name=""/>
        <p:cNvGrpSpPr/>
        <p:nvPr/>
      </p:nvGrpSpPr>
      <p:grpSpPr>
        <a:xfrm>
          <a:off x="0" y="0"/>
          <a:ext cx="0" cy="0"/>
          <a:chOff x="0" y="0"/>
          <a:chExt cx="0" cy="0"/>
        </a:xfrm>
      </p:grpSpPr>
      <p:sp>
        <p:nvSpPr>
          <p:cNvPr name="Freeform 2" id="2"/>
          <p:cNvSpPr/>
          <p:nvPr/>
        </p:nvSpPr>
        <p:spPr>
          <a:xfrm flipH="false" flipV="false" rot="0">
            <a:off x="13156322" y="9164276"/>
            <a:ext cx="4102978" cy="2245448"/>
          </a:xfrm>
          <a:custGeom>
            <a:avLst/>
            <a:gdLst/>
            <a:ahLst/>
            <a:cxnLst/>
            <a:rect r="r" b="b" t="t" l="l"/>
            <a:pathLst>
              <a:path h="2245448" w="410297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0"/>
            <a:ext cx="4102978" cy="3133183"/>
          </a:xfrm>
          <a:custGeom>
            <a:avLst/>
            <a:gdLst/>
            <a:ahLst/>
            <a:cxnLst/>
            <a:rect r="r" b="b" t="t" l="l"/>
            <a:pathLst>
              <a:path h="3133183" w="4102978">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19684" y="705435"/>
            <a:ext cx="15625088" cy="8834864"/>
          </a:xfrm>
          <a:custGeom>
            <a:avLst/>
            <a:gdLst/>
            <a:ahLst/>
            <a:cxnLst/>
            <a:rect r="r" b="b" t="t" l="l"/>
            <a:pathLst>
              <a:path h="8834864" w="15625088">
                <a:moveTo>
                  <a:pt x="0" y="0"/>
                </a:moveTo>
                <a:lnTo>
                  <a:pt x="15625088" y="0"/>
                </a:lnTo>
                <a:lnTo>
                  <a:pt x="15625088" y="8834864"/>
                </a:lnTo>
                <a:lnTo>
                  <a:pt x="0" y="8834864"/>
                </a:lnTo>
                <a:lnTo>
                  <a:pt x="0" y="0"/>
                </a:lnTo>
                <a:close/>
              </a:path>
            </a:pathLst>
          </a:custGeom>
          <a:blipFill>
            <a:blip r:embed="rId6"/>
            <a:stretch>
              <a:fillRect l="-158" t="0" r="-158"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17556" y="9164276"/>
            <a:ext cx="4102978" cy="2245448"/>
          </a:xfrm>
          <a:custGeom>
            <a:avLst/>
            <a:gdLst/>
            <a:ahLst/>
            <a:cxnLst/>
            <a:rect r="r" b="b" t="t" l="l"/>
            <a:pathLst>
              <a:path h="2245448" w="410297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90600"/>
            <a:ext cx="13298940" cy="568331"/>
          </a:xfrm>
          <a:prstGeom prst="rect">
            <a:avLst/>
          </a:prstGeom>
        </p:spPr>
        <p:txBody>
          <a:bodyPr anchor="t" rtlCol="false" tIns="0" lIns="0" bIns="0" rIns="0">
            <a:spAutoFit/>
          </a:bodyPr>
          <a:lstStyle/>
          <a:p>
            <a:pPr>
              <a:lnSpc>
                <a:spcPts val="3850"/>
              </a:lnSpc>
            </a:pPr>
            <a:r>
              <a:rPr lang="en-US" sz="3500">
                <a:solidFill>
                  <a:srgbClr val="737373"/>
                </a:solidFill>
                <a:latin typeface="Calibri (MS)"/>
              </a:rPr>
              <a:t>Bộ dữ liệu </a:t>
            </a:r>
            <a:r>
              <a:rPr lang="en-US" sz="3500">
                <a:solidFill>
                  <a:srgbClr val="737373"/>
                </a:solidFill>
                <a:latin typeface="Calibri (MS) Bold"/>
              </a:rPr>
              <a:t>Credit Card</a:t>
            </a:r>
            <a:r>
              <a:rPr lang="en-US" sz="3500">
                <a:solidFill>
                  <a:srgbClr val="737373"/>
                </a:solidFill>
                <a:latin typeface="Calibri (MS)"/>
              </a:rPr>
              <a:t> gồm </a:t>
            </a:r>
            <a:r>
              <a:rPr lang="en-US" sz="3500">
                <a:solidFill>
                  <a:srgbClr val="737373"/>
                </a:solidFill>
                <a:latin typeface="Calibri (MS) Bold"/>
              </a:rPr>
              <a:t>18 cột</a:t>
            </a:r>
            <a:r>
              <a:rPr lang="en-US" sz="3500">
                <a:solidFill>
                  <a:srgbClr val="737373"/>
                </a:solidFill>
                <a:latin typeface="Calibri (MS)"/>
              </a:rPr>
              <a:t> với gần </a:t>
            </a:r>
            <a:r>
              <a:rPr lang="en-US" sz="3500">
                <a:solidFill>
                  <a:srgbClr val="737373"/>
                </a:solidFill>
                <a:latin typeface="Calibri (MS) Bold"/>
              </a:rPr>
              <a:t>9000 dòng dữ liệu.</a:t>
            </a:r>
          </a:p>
        </p:txBody>
      </p:sp>
      <p:sp>
        <p:nvSpPr>
          <p:cNvPr name="Freeform 4" id="4"/>
          <p:cNvSpPr/>
          <p:nvPr/>
        </p:nvSpPr>
        <p:spPr>
          <a:xfrm flipH="false" flipV="false" rot="5400000">
            <a:off x="13482016" y="-2080942"/>
            <a:ext cx="5450085" cy="4161883"/>
          </a:xfrm>
          <a:custGeom>
            <a:avLst/>
            <a:gdLst/>
            <a:ahLst/>
            <a:cxnLst/>
            <a:rect r="r" b="b" t="t" l="l"/>
            <a:pathLst>
              <a:path h="4161883" w="5450085">
                <a:moveTo>
                  <a:pt x="0" y="0"/>
                </a:moveTo>
                <a:lnTo>
                  <a:pt x="5450085" y="0"/>
                </a:lnTo>
                <a:lnTo>
                  <a:pt x="5450085" y="4161884"/>
                </a:lnTo>
                <a:lnTo>
                  <a:pt x="0" y="41618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421198" y="1558931"/>
            <a:ext cx="13445604" cy="8331427"/>
          </a:xfrm>
          <a:custGeom>
            <a:avLst/>
            <a:gdLst/>
            <a:ahLst/>
            <a:cxnLst/>
            <a:rect r="r" b="b" t="t" l="l"/>
            <a:pathLst>
              <a:path h="8331427" w="13445604">
                <a:moveTo>
                  <a:pt x="0" y="0"/>
                </a:moveTo>
                <a:lnTo>
                  <a:pt x="13445604" y="0"/>
                </a:lnTo>
                <a:lnTo>
                  <a:pt x="13445604" y="8331427"/>
                </a:lnTo>
                <a:lnTo>
                  <a:pt x="0" y="8331427"/>
                </a:lnTo>
                <a:lnTo>
                  <a:pt x="0" y="0"/>
                </a:lnTo>
                <a:close/>
              </a:path>
            </a:pathLst>
          </a:custGeom>
          <a:blipFill>
            <a:blip r:embed="rId6"/>
            <a:stretch>
              <a:fillRect l="0" t="-6455" r="0" b="-6455"/>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17556" y="9164276"/>
            <a:ext cx="4102978" cy="2245448"/>
          </a:xfrm>
          <a:custGeom>
            <a:avLst/>
            <a:gdLst/>
            <a:ahLst/>
            <a:cxnLst/>
            <a:rect r="r" b="b" t="t" l="l"/>
            <a:pathLst>
              <a:path h="2245448" w="410297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90600"/>
            <a:ext cx="13298940" cy="568331"/>
          </a:xfrm>
          <a:prstGeom prst="rect">
            <a:avLst/>
          </a:prstGeom>
        </p:spPr>
        <p:txBody>
          <a:bodyPr anchor="t" rtlCol="false" tIns="0" lIns="0" bIns="0" rIns="0">
            <a:spAutoFit/>
          </a:bodyPr>
          <a:lstStyle/>
          <a:p>
            <a:pPr>
              <a:lnSpc>
                <a:spcPts val="3850"/>
              </a:lnSpc>
            </a:pPr>
            <a:r>
              <a:rPr lang="en-US" sz="3500">
                <a:solidFill>
                  <a:srgbClr val="737373"/>
                </a:solidFill>
                <a:latin typeface="Calibri (MS)"/>
              </a:rPr>
              <a:t>Bộ dữ liệu </a:t>
            </a:r>
            <a:r>
              <a:rPr lang="en-US" sz="3500">
                <a:solidFill>
                  <a:srgbClr val="737373"/>
                </a:solidFill>
                <a:latin typeface="Calibri (MS) Bold"/>
              </a:rPr>
              <a:t>Credit Card</a:t>
            </a:r>
            <a:r>
              <a:rPr lang="en-US" sz="3500">
                <a:solidFill>
                  <a:srgbClr val="737373"/>
                </a:solidFill>
                <a:latin typeface="Calibri (MS)"/>
              </a:rPr>
              <a:t> gồm </a:t>
            </a:r>
            <a:r>
              <a:rPr lang="en-US" sz="3500">
                <a:solidFill>
                  <a:srgbClr val="737373"/>
                </a:solidFill>
                <a:latin typeface="Calibri (MS) Bold"/>
              </a:rPr>
              <a:t>18 cột</a:t>
            </a:r>
            <a:r>
              <a:rPr lang="en-US" sz="3500">
                <a:solidFill>
                  <a:srgbClr val="737373"/>
                </a:solidFill>
                <a:latin typeface="Calibri (MS)"/>
              </a:rPr>
              <a:t> với gần </a:t>
            </a:r>
            <a:r>
              <a:rPr lang="en-US" sz="3500">
                <a:solidFill>
                  <a:srgbClr val="737373"/>
                </a:solidFill>
                <a:latin typeface="Calibri (MS) Bold"/>
              </a:rPr>
              <a:t>9000 dòng dữ liệu.</a:t>
            </a:r>
          </a:p>
        </p:txBody>
      </p:sp>
      <p:sp>
        <p:nvSpPr>
          <p:cNvPr name="Freeform 4" id="4"/>
          <p:cNvSpPr/>
          <p:nvPr/>
        </p:nvSpPr>
        <p:spPr>
          <a:xfrm flipH="false" flipV="false" rot="5400000">
            <a:off x="13482016" y="-2080942"/>
            <a:ext cx="5450085" cy="4161883"/>
          </a:xfrm>
          <a:custGeom>
            <a:avLst/>
            <a:gdLst/>
            <a:ahLst/>
            <a:cxnLst/>
            <a:rect r="r" b="b" t="t" l="l"/>
            <a:pathLst>
              <a:path h="4161883" w="5450085">
                <a:moveTo>
                  <a:pt x="0" y="0"/>
                </a:moveTo>
                <a:lnTo>
                  <a:pt x="5450085" y="0"/>
                </a:lnTo>
                <a:lnTo>
                  <a:pt x="5450085" y="4161884"/>
                </a:lnTo>
                <a:lnTo>
                  <a:pt x="0" y="41618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47470" y="2484275"/>
            <a:ext cx="15611830" cy="5754658"/>
          </a:xfrm>
          <a:custGeom>
            <a:avLst/>
            <a:gdLst/>
            <a:ahLst/>
            <a:cxnLst/>
            <a:rect r="r" b="b" t="t" l="l"/>
            <a:pathLst>
              <a:path h="5754658" w="15611830">
                <a:moveTo>
                  <a:pt x="0" y="0"/>
                </a:moveTo>
                <a:lnTo>
                  <a:pt x="15611830" y="0"/>
                </a:lnTo>
                <a:lnTo>
                  <a:pt x="15611830" y="5754657"/>
                </a:lnTo>
                <a:lnTo>
                  <a:pt x="0" y="5754657"/>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504813" y="4486275"/>
            <a:ext cx="9278374" cy="1228725"/>
          </a:xfrm>
          <a:prstGeom prst="rect">
            <a:avLst/>
          </a:prstGeom>
        </p:spPr>
        <p:txBody>
          <a:bodyPr anchor="t" rtlCol="false" tIns="0" lIns="0" bIns="0" rIns="0">
            <a:spAutoFit/>
          </a:bodyPr>
          <a:lstStyle/>
          <a:p>
            <a:pPr algn="ctr">
              <a:lnSpc>
                <a:spcPts val="8250"/>
              </a:lnSpc>
            </a:pPr>
            <a:r>
              <a:rPr lang="en-US" sz="7500">
                <a:solidFill>
                  <a:srgbClr val="FFFFFF"/>
                </a:solidFill>
                <a:latin typeface="Calibri (MS) Bold"/>
              </a:rPr>
              <a:t>TIỀN XỬ LÝ DỮ LIỆU</a:t>
            </a:r>
          </a:p>
        </p:txBody>
      </p:sp>
      <p:sp>
        <p:nvSpPr>
          <p:cNvPr name="TextBox 6" id="6"/>
          <p:cNvSpPr txBox="true"/>
          <p:nvPr/>
        </p:nvSpPr>
        <p:spPr>
          <a:xfrm rot="0">
            <a:off x="1790700" y="1847850"/>
            <a:ext cx="1938412" cy="1003308"/>
          </a:xfrm>
          <a:prstGeom prst="rect">
            <a:avLst/>
          </a:prstGeom>
        </p:spPr>
        <p:txBody>
          <a:bodyPr anchor="t" rtlCol="false" tIns="0" lIns="0" bIns="0" rIns="0">
            <a:spAutoFit/>
          </a:bodyPr>
          <a:lstStyle/>
          <a:p>
            <a:pPr>
              <a:lnSpc>
                <a:spcPts val="7700"/>
              </a:lnSpc>
            </a:pPr>
            <a:r>
              <a:rPr lang="en-US" sz="7000">
                <a:solidFill>
                  <a:srgbClr val="FFFFFF"/>
                </a:solidFill>
                <a:latin typeface="DM Sans Bold"/>
              </a:rPr>
              <a:t>02.</a:t>
            </a:r>
          </a:p>
        </p:txBody>
      </p:sp>
      <p:sp>
        <p:nvSpPr>
          <p:cNvPr name="Freeform 7" id="7"/>
          <p:cNvSpPr/>
          <p:nvPr/>
        </p:nvSpPr>
        <p:spPr>
          <a:xfrm flipH="false" flipV="false" rot="0">
            <a:off x="5893678" y="8135576"/>
            <a:ext cx="4102978" cy="2245448"/>
          </a:xfrm>
          <a:custGeom>
            <a:avLst/>
            <a:gdLst/>
            <a:ahLst/>
            <a:cxnLst/>
            <a:rect r="r" b="b" t="t" l="l"/>
            <a:pathLst>
              <a:path h="2245448" w="410297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28700" y="8135576"/>
            <a:ext cx="4102978" cy="3133183"/>
          </a:xfrm>
          <a:custGeom>
            <a:avLst/>
            <a:gdLst/>
            <a:ahLst/>
            <a:cxnLst/>
            <a:rect r="r" b="b" t="t" l="l"/>
            <a:pathLst>
              <a:path h="3133183" w="4102978">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543121" y="-2151424"/>
            <a:ext cx="9489757" cy="10287000"/>
          </a:xfrm>
          <a:custGeom>
            <a:avLst/>
            <a:gdLst/>
            <a:ahLst/>
            <a:cxnLst/>
            <a:rect r="r" b="b" t="t" l="l"/>
            <a:pathLst>
              <a:path h="10287000" w="9489757">
                <a:moveTo>
                  <a:pt x="0" y="0"/>
                </a:moveTo>
                <a:lnTo>
                  <a:pt x="9489758" y="0"/>
                </a:lnTo>
                <a:lnTo>
                  <a:pt x="9489758" y="10287000"/>
                </a:lnTo>
                <a:lnTo>
                  <a:pt x="0" y="102870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DAF3iEFwpQM</dc:identifier>
  <dcterms:modified xsi:type="dcterms:W3CDTF">2011-08-01T06:04:30Z</dcterms:modified>
  <cp:revision>1</cp:revision>
  <dc:title>Blue Minimalist Business Pitch Deck Presentation</dc:title>
</cp:coreProperties>
</file>